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5"/>
  </p:notesMasterIdLst>
  <p:sldIdLst>
    <p:sldId id="256" r:id="rId3"/>
    <p:sldId id="257" r:id="rId4"/>
    <p:sldId id="258" r:id="rId5"/>
    <p:sldId id="259" r:id="rId6"/>
    <p:sldId id="260" r:id="rId7"/>
    <p:sldId id="261" r:id="rId8"/>
    <p:sldId id="262" r:id="rId9"/>
    <p:sldId id="263" r:id="rId10"/>
    <p:sldId id="316" r:id="rId11"/>
    <p:sldId id="267" r:id="rId12"/>
    <p:sldId id="271" r:id="rId13"/>
    <p:sldId id="269" r:id="rId14"/>
    <p:sldId id="279" r:id="rId15"/>
    <p:sldId id="281" r:id="rId16"/>
    <p:sldId id="325" r:id="rId17"/>
    <p:sldId id="272" r:id="rId18"/>
    <p:sldId id="274" r:id="rId19"/>
    <p:sldId id="326" r:id="rId20"/>
    <p:sldId id="327" r:id="rId21"/>
    <p:sldId id="275" r:id="rId22"/>
    <p:sldId id="329" r:id="rId23"/>
    <p:sldId id="328" r:id="rId24"/>
    <p:sldId id="277" r:id="rId25"/>
    <p:sldId id="331" r:id="rId26"/>
    <p:sldId id="330" r:id="rId27"/>
    <p:sldId id="318" r:id="rId28"/>
    <p:sldId id="315" r:id="rId29"/>
    <p:sldId id="334" r:id="rId30"/>
    <p:sldId id="332" r:id="rId31"/>
    <p:sldId id="333" r:id="rId32"/>
    <p:sldId id="320" r:id="rId33"/>
    <p:sldId id="285" r:id="rId34"/>
    <p:sldId id="288" r:id="rId35"/>
    <p:sldId id="289" r:id="rId36"/>
    <p:sldId id="290" r:id="rId37"/>
    <p:sldId id="291" r:id="rId38"/>
    <p:sldId id="292" r:id="rId39"/>
    <p:sldId id="293" r:id="rId40"/>
    <p:sldId id="294" r:id="rId41"/>
    <p:sldId id="295" r:id="rId42"/>
    <p:sldId id="296" r:id="rId43"/>
    <p:sldId id="297" r:id="rId44"/>
    <p:sldId id="319" r:id="rId45"/>
    <p:sldId id="321" r:id="rId46"/>
    <p:sldId id="322" r:id="rId47"/>
    <p:sldId id="323"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Lst>
  <p:sldSz cx="9144000" cy="5143500" type="screen16x9"/>
  <p:notesSz cx="6858000" cy="9144000"/>
  <p:embeddedFontLst>
    <p:embeddedFont>
      <p:font typeface="Cambria Math" panose="02040503050406030204" pitchFamily="18" charset="0"/>
      <p:regular r:id="rId66"/>
    </p:embeddedFont>
    <p:embeddedFont>
      <p:font typeface="Georgia" panose="02040502050405020303" pitchFamily="18" charset="0"/>
      <p:regular r:id="rId67"/>
      <p:bold r:id="rId68"/>
      <p:italic r:id="rId69"/>
      <p:boldItalic r:id="rId70"/>
    </p:embeddedFont>
    <p:embeddedFont>
      <p:font typeface="Gill Sans MT" panose="020B0502020104020203" pitchFamily="34" charset="0"/>
      <p:regular r:id="rId71"/>
      <p:bold r:id="rId72"/>
      <p:italic r:id="rId73"/>
      <p:boldItalic r:id="rId74"/>
    </p:embeddedFont>
    <p:embeddedFont>
      <p:font typeface="Lato" panose="020B0604020202020204" charset="0"/>
      <p:regular r:id="rId75"/>
      <p:bold r:id="rId76"/>
      <p:italic r:id="rId77"/>
      <p:boldItalic r:id="rId78"/>
    </p:embeddedFont>
    <p:embeddedFont>
      <p:font typeface="Lucida Calligraphy" panose="03010101010101010101" pitchFamily="66" charset="0"/>
      <p:regular r:id="rId79"/>
    </p:embeddedFont>
    <p:embeddedFont>
      <p:font typeface="Raleway" panose="020B0604020202020204"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291" autoAdjust="0"/>
  </p:normalViewPr>
  <p:slideViewPr>
    <p:cSldViewPr snapToGrid="0">
      <p:cViewPr varScale="1">
        <p:scale>
          <a:sx n="80" d="100"/>
          <a:sy n="80" d="100"/>
        </p:scale>
        <p:origin x="1347" y="4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3.fntdata"/><Relationship Id="rId76" Type="http://schemas.openxmlformats.org/officeDocument/2006/relationships/font" Target="fonts/font11.fntdata"/><Relationship Id="rId8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font" Target="fonts/font14.fntdata"/><Relationship Id="rId87"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4.fntdata"/><Relationship Id="rId77" Type="http://schemas.openxmlformats.org/officeDocument/2006/relationships/font" Target="fonts/font1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80" Type="http://schemas.openxmlformats.org/officeDocument/2006/relationships/font" Target="fonts/font15.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i.org/10.1145/3133956.3133990"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earchengineland.com/massive-fake-review-attack-has-big-impact-on-small-businesses-309255"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mailto:srayana@cs.stonybrook.edu"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http://www2.cs.uh.edu/~arjun/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9b671d64d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9b671d64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accent1"/>
                </a:solidFill>
                <a:latin typeface="Lato"/>
                <a:ea typeface="Lato"/>
                <a:cs typeface="Lato"/>
                <a:sym typeface="Lato"/>
              </a:rPr>
              <a:t>Hypotheses (e–g) were confirmed, while (a–d) were not. In fact, the opposite hypotheses to (b) and (d) received</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support: fake reviewers used more complex language and more self-references than truthful reviewers. ese results</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imply that fake reviews may differ from other types of deception by oen being conducted by experts. Further, based</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on O et al.’s results [128, 129], it seems likely that (f–g)’s success was due to the reviews’ promotional nature, and</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would plausibly not be replicated on negative review data.</a:t>
            </a:r>
            <a:endParaRPr sz="1300">
              <a:solidFill>
                <a:schemeClr val="accent1"/>
              </a:solidFill>
              <a:latin typeface="Lato"/>
              <a:ea typeface="Lato"/>
              <a:cs typeface="Lato"/>
              <a:sym typeface="Lato"/>
            </a:endParaRPr>
          </a:p>
          <a:p>
            <a:pPr marL="0" lvl="0" indent="0" algn="l" rtl="0">
              <a:spcBef>
                <a:spcPts val="160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59b671d64d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59b671d64d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accent1"/>
              </a:buClr>
              <a:buSzPts val="1800"/>
              <a:buFont typeface="Lato"/>
              <a:buChar char="●"/>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5929dc949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5929dc949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01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5929dc9496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5929dc949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61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http://www2.cs.uh.edu/~arjun/</a:t>
            </a:r>
            <a:endParaRPr/>
          </a:p>
        </p:txBody>
      </p:sp>
    </p:spTree>
    <p:extLst>
      <p:ext uri="{BB962C8B-B14F-4D97-AF65-F5344CB8AC3E}">
        <p14:creationId xmlns:p14="http://schemas.microsoft.com/office/powerpoint/2010/main" val="262284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9b671d64d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59b671d64d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Enemy in Your Own Camp: How Well Can We Detect Statistically-Generated Fake Reviews – An Adversarial Study</a:t>
            </a:r>
          </a:p>
          <a:p>
            <a:pPr marL="0" lvl="0" indent="0" algn="l" rtl="0">
              <a:spcBef>
                <a:spcPts val="0"/>
              </a:spcBef>
              <a:spcAft>
                <a:spcPts val="0"/>
              </a:spcAft>
              <a:buNone/>
            </a:pPr>
            <a:endParaRPr lang="en" dirty="0"/>
          </a:p>
          <a:p>
            <a:pPr marL="0" lvl="0" indent="0" algn="l" rtl="0">
              <a:spcBef>
                <a:spcPts val="0"/>
              </a:spcBef>
              <a:spcAft>
                <a:spcPts val="0"/>
              </a:spcAft>
              <a:buNone/>
            </a:pPr>
            <a:r>
              <a:rPr lang="en-US" dirty="0"/>
              <a:t>Adding such meta-information to the model significantly improved its ability to fool the classifier. </a:t>
            </a:r>
          </a:p>
          <a:p>
            <a:pPr marL="0" lvl="0" indent="0" algn="l" rtl="0">
              <a:spcBef>
                <a:spcPts val="1600"/>
              </a:spcBef>
              <a:spcAft>
                <a:spcPts val="1600"/>
              </a:spcAft>
              <a:buNone/>
            </a:pPr>
            <a:r>
              <a:rPr lang="en-US" dirty="0"/>
              <a:t>However, while exact copies of training reviews were removed, a 7-gram model will likely reproduce large chunks of the training data. Duplicate or similarity detection between the training data and the generated reviews was not conducted by </a:t>
            </a:r>
            <a:r>
              <a:rPr lang="en-US" dirty="0" err="1"/>
              <a:t>Hovy</a:t>
            </a:r>
            <a:r>
              <a:rPr lang="en-US" dirty="0"/>
              <a:t>.</a:t>
            </a:r>
          </a:p>
          <a:p>
            <a:pPr marL="0" lvl="0" indent="0" algn="l" rtl="0">
              <a:spcBef>
                <a:spcPts val="0"/>
              </a:spcBef>
              <a:spcAft>
                <a:spcPts val="0"/>
              </a:spcAft>
              <a:buNone/>
            </a:pPr>
            <a:endParaRPr lang="en" dirty="0"/>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n the generative story of this model, we </a:t>
            </a:r>
            <a:r>
              <a:rPr lang="en-US" sz="1100" b="0" i="0" u="none" strike="noStrike" cap="none" dirty="0" err="1">
                <a:solidFill>
                  <a:srgbClr val="000000"/>
                </a:solidFill>
                <a:effectLst/>
                <a:latin typeface="Arial"/>
                <a:ea typeface="Arial"/>
                <a:cs typeface="Arial"/>
                <a:sym typeface="Arial"/>
              </a:rPr>
              <a:t>firstdraw</a:t>
            </a:r>
            <a:r>
              <a:rPr lang="en-US" sz="1100" b="0" i="0" u="none" strike="noStrike" cap="none" dirty="0">
                <a:solidFill>
                  <a:srgbClr val="000000"/>
                </a:solidFill>
                <a:effectLst/>
                <a:latin typeface="Arial"/>
                <a:ea typeface="Arial"/>
                <a:cs typeface="Arial"/>
                <a:sym typeface="Arial"/>
              </a:rPr>
              <a:t> a user from one of the two genders in </a:t>
            </a:r>
            <a:r>
              <a:rPr lang="en-US" sz="1100" b="0" i="0" u="none" strike="noStrike" cap="none" dirty="0" err="1">
                <a:solidFill>
                  <a:srgbClr val="000000"/>
                </a:solidFill>
                <a:effectLst/>
                <a:latin typeface="Arial"/>
                <a:ea typeface="Arial"/>
                <a:cs typeface="Arial"/>
                <a:sym typeface="Arial"/>
              </a:rPr>
              <a:t>ourdata</a:t>
            </a:r>
            <a:r>
              <a:rPr lang="en-US" sz="1100" b="0" i="0" u="none" strike="noStrike" cap="none" dirty="0">
                <a:solidFill>
                  <a:srgbClr val="000000"/>
                </a:solidFill>
                <a:effectLst/>
                <a:latin typeface="Arial"/>
                <a:ea typeface="Arial"/>
                <a:cs typeface="Arial"/>
                <a:sym typeface="Arial"/>
              </a:rPr>
              <a:t>, select an age based on gender-specific </a:t>
            </a:r>
            <a:r>
              <a:rPr lang="en-US" sz="1100" b="0" i="0" u="none" strike="noStrike" cap="none" dirty="0" err="1">
                <a:solidFill>
                  <a:srgbClr val="000000"/>
                </a:solidFill>
                <a:effectLst/>
                <a:latin typeface="Arial"/>
                <a:ea typeface="Arial"/>
                <a:cs typeface="Arial"/>
                <a:sym typeface="Arial"/>
              </a:rPr>
              <a:t>agedistributions</a:t>
            </a:r>
            <a:r>
              <a:rPr lang="en-US" sz="1100" b="0" i="0" u="none" strike="noStrike" cap="none" dirty="0">
                <a:solidFill>
                  <a:srgbClr val="000000"/>
                </a:solidFill>
                <a:effectLst/>
                <a:latin typeface="Arial"/>
                <a:ea typeface="Arial"/>
                <a:cs typeface="Arial"/>
                <a:sym typeface="Arial"/>
              </a:rPr>
              <a:t>, and choose a review category </a:t>
            </a:r>
            <a:r>
              <a:rPr lang="en-US" sz="1100" b="0" i="0" u="none" strike="noStrike" cap="none" dirty="0" err="1">
                <a:solidFill>
                  <a:srgbClr val="000000"/>
                </a:solidFill>
                <a:effectLst/>
                <a:latin typeface="Arial"/>
                <a:ea typeface="Arial"/>
                <a:cs typeface="Arial"/>
                <a:sym typeface="Arial"/>
              </a:rPr>
              <a:t>depen</a:t>
            </a:r>
            <a:r>
              <a:rPr lang="en-US" sz="1100" b="0" i="0" u="none" strike="noStrike" cap="none" dirty="0">
                <a:solidFill>
                  <a:srgbClr val="000000"/>
                </a:solidFill>
                <a:effectLst/>
                <a:latin typeface="Arial"/>
                <a:ea typeface="Arial"/>
                <a:cs typeface="Arial"/>
                <a:sym typeface="Arial"/>
              </a:rPr>
              <a:t>-dent on the two </a:t>
            </a:r>
            <a:r>
              <a:rPr lang="en-US" sz="1100" b="0" i="0" u="none" strike="noStrike" cap="none" dirty="0" err="1">
                <a:solidFill>
                  <a:srgbClr val="000000"/>
                </a:solidFill>
                <a:effectLst/>
                <a:latin typeface="Arial"/>
                <a:ea typeface="Arial"/>
                <a:cs typeface="Arial"/>
                <a:sym typeface="Arial"/>
              </a:rPr>
              <a:t>pr</a:t>
            </a:r>
            <a:r>
              <a:rPr lang="en-US" sz="1100" b="0" i="0" u="none" strike="noStrike" cap="none" dirty="0">
                <a:solidFill>
                  <a:srgbClr val="000000"/>
                </a:solidFill>
                <a:effectLst/>
                <a:latin typeface="Arial"/>
                <a:ea typeface="Arial"/>
                <a:cs typeface="Arial"/>
                <a:sym typeface="Arial"/>
              </a:rPr>
              <a:t>  </a:t>
            </a:r>
          </a:p>
          <a:p>
            <a:pPr marL="0" lvl="0" indent="0" algn="l" rtl="0">
              <a:spcBef>
                <a:spcPts val="0"/>
              </a:spcBef>
              <a:spcAft>
                <a:spcPts val="0"/>
              </a:spcAft>
              <a:buNone/>
            </a:pPr>
            <a:r>
              <a:rPr lang="en-US" sz="1100" b="0" i="0" u="none" strike="noStrike" cap="none" dirty="0" err="1">
                <a:solidFill>
                  <a:srgbClr val="000000"/>
                </a:solidFill>
                <a:effectLst/>
                <a:latin typeface="Arial"/>
                <a:ea typeface="Arial"/>
                <a:cs typeface="Arial"/>
                <a:sym typeface="Arial"/>
              </a:rPr>
              <a:t>evious</a:t>
            </a:r>
            <a:r>
              <a:rPr lang="en-US" sz="1100" b="0" i="0" u="none" strike="noStrike" cap="none" dirty="0">
                <a:solidFill>
                  <a:srgbClr val="000000"/>
                </a:solidFill>
                <a:effectLst/>
                <a:latin typeface="Arial"/>
                <a:ea typeface="Arial"/>
                <a:cs typeface="Arial"/>
                <a:sym typeface="Arial"/>
              </a:rPr>
              <a:t> variables. We then </a:t>
            </a:r>
            <a:r>
              <a:rPr lang="en-US" sz="1100" b="0" i="0" u="none" strike="noStrike" cap="none" dirty="0" err="1">
                <a:solidFill>
                  <a:srgbClr val="000000"/>
                </a:solidFill>
                <a:effectLst/>
                <a:latin typeface="Arial"/>
                <a:ea typeface="Arial"/>
                <a:cs typeface="Arial"/>
                <a:sym typeface="Arial"/>
              </a:rPr>
              <a:t>thengenerate</a:t>
            </a:r>
            <a:r>
              <a:rPr lang="en-US" sz="1100" b="0" i="0" u="none" strike="noStrike" cap="none" dirty="0">
                <a:solidFill>
                  <a:srgbClr val="000000"/>
                </a:solidFill>
                <a:effectLst/>
                <a:latin typeface="Arial"/>
                <a:ea typeface="Arial"/>
                <a:cs typeface="Arial"/>
                <a:sym typeface="Arial"/>
              </a:rPr>
              <a:t> a sentence conditioned on all of these set-tings and the Markov horizon. </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err="1">
                <a:solidFill>
                  <a:srgbClr val="000000"/>
                </a:solidFill>
                <a:effectLst/>
                <a:latin typeface="Arial"/>
                <a:ea typeface="Arial"/>
                <a:cs typeface="Arial"/>
                <a:sym typeface="Arial"/>
              </a:rPr>
              <a:t>nitially</a:t>
            </a:r>
            <a:r>
              <a:rPr lang="en-US" sz="1100" b="0" i="0" u="none" strike="noStrike" cap="none" dirty="0">
                <a:solidFill>
                  <a:srgbClr val="000000"/>
                </a:solidFill>
                <a:effectLst/>
                <a:latin typeface="Arial"/>
                <a:ea typeface="Arial"/>
                <a:cs typeface="Arial"/>
                <a:sym typeface="Arial"/>
              </a:rPr>
              <a:t>, we would like to establish </a:t>
            </a:r>
            <a:r>
              <a:rPr lang="en-US" sz="1100" b="0" i="0" u="none" strike="noStrike" cap="none" dirty="0" err="1">
                <a:solidFill>
                  <a:srgbClr val="000000"/>
                </a:solidFill>
                <a:effectLst/>
                <a:latin typeface="Arial"/>
                <a:ea typeface="Arial"/>
                <a:cs typeface="Arial"/>
                <a:sym typeface="Arial"/>
              </a:rPr>
              <a:t>whetherconditioning</a:t>
            </a:r>
            <a:r>
              <a:rPr lang="en-US" sz="1100" b="0" i="0" u="none" strike="noStrike" cap="none" dirty="0">
                <a:solidFill>
                  <a:srgbClr val="000000"/>
                </a:solidFill>
                <a:effectLst/>
                <a:latin typeface="Arial"/>
                <a:ea typeface="Arial"/>
                <a:cs typeface="Arial"/>
                <a:sym typeface="Arial"/>
              </a:rPr>
              <a:t> LMs on demographic </a:t>
            </a:r>
            <a:r>
              <a:rPr lang="en-US" sz="1100" b="0" i="0" u="none" strike="noStrike" cap="none" dirty="0" err="1">
                <a:solidFill>
                  <a:srgbClr val="000000"/>
                </a:solidFill>
                <a:effectLst/>
                <a:latin typeface="Arial"/>
                <a:ea typeface="Arial"/>
                <a:cs typeface="Arial"/>
                <a:sym typeface="Arial"/>
              </a:rPr>
              <a:t>informationhas</a:t>
            </a:r>
            <a:r>
              <a:rPr lang="en-US" sz="1100" b="0" i="0" u="none" strike="noStrike" cap="none" dirty="0">
                <a:solidFill>
                  <a:srgbClr val="000000"/>
                </a:solidFill>
                <a:effectLst/>
                <a:latin typeface="Arial"/>
                <a:ea typeface="Arial"/>
                <a:cs typeface="Arial"/>
                <a:sym typeface="Arial"/>
              </a:rPr>
              <a:t> any effect on detection. For this </a:t>
            </a:r>
            <a:r>
              <a:rPr lang="en-US" sz="1100" b="0" i="0" u="none" strike="noStrike" cap="none" dirty="0" err="1">
                <a:solidFill>
                  <a:srgbClr val="000000"/>
                </a:solidFill>
                <a:effectLst/>
                <a:latin typeface="Arial"/>
                <a:ea typeface="Arial"/>
                <a:cs typeface="Arial"/>
                <a:sym typeface="Arial"/>
              </a:rPr>
              <a:t>purpose,we</a:t>
            </a:r>
            <a:r>
              <a:rPr lang="en-US" sz="1100" b="0" i="0" u="none" strike="noStrike" cap="none" dirty="0">
                <a:solidFill>
                  <a:srgbClr val="000000"/>
                </a:solidFill>
                <a:effectLst/>
                <a:latin typeface="Arial"/>
                <a:ea typeface="Arial"/>
                <a:cs typeface="Arial"/>
                <a:sym typeface="Arial"/>
              </a:rPr>
              <a:t> compare the performance of the </a:t>
            </a:r>
            <a:r>
              <a:rPr lang="en-US" sz="1100" b="0" i="0" u="none" strike="noStrike" cap="none" dirty="0" err="1">
                <a:solidFill>
                  <a:srgbClr val="000000"/>
                </a:solidFill>
                <a:effectLst/>
                <a:latin typeface="Arial"/>
                <a:ea typeface="Arial"/>
                <a:cs typeface="Arial"/>
                <a:sym typeface="Arial"/>
              </a:rPr>
              <a:t>logisticregression</a:t>
            </a:r>
            <a:r>
              <a:rPr lang="en-US" sz="1100" b="0" i="0" u="none" strike="noStrike" cap="none" dirty="0">
                <a:solidFill>
                  <a:srgbClr val="000000"/>
                </a:solidFill>
                <a:effectLst/>
                <a:latin typeface="Arial"/>
                <a:ea typeface="Arial"/>
                <a:cs typeface="Arial"/>
                <a:sym typeface="Arial"/>
              </a:rPr>
              <a:t> model on (1) a test set including </a:t>
            </a:r>
            <a:r>
              <a:rPr lang="en-US" sz="1100" b="0" i="0" u="none" strike="noStrike" cap="none" dirty="0" err="1">
                <a:solidFill>
                  <a:srgbClr val="000000"/>
                </a:solidFill>
                <a:effectLst/>
                <a:latin typeface="Arial"/>
                <a:ea typeface="Arial"/>
                <a:cs typeface="Arial"/>
                <a:sym typeface="Arial"/>
              </a:rPr>
              <a:t>fakereviews</a:t>
            </a:r>
            <a:r>
              <a:rPr lang="en-US" sz="1100" b="0" i="0" u="none" strike="noStrike" cap="none" dirty="0">
                <a:solidFill>
                  <a:srgbClr val="000000"/>
                </a:solidFill>
                <a:effectLst/>
                <a:latin typeface="Arial"/>
                <a:ea typeface="Arial"/>
                <a:cs typeface="Arial"/>
                <a:sym typeface="Arial"/>
              </a:rPr>
              <a:t> generated by an unconditioned 7-gramLM and (2) a test set whose fake reviews </a:t>
            </a:r>
            <a:r>
              <a:rPr lang="en-US" sz="1100" b="0" i="0" u="none" strike="noStrike" cap="none" dirty="0" err="1">
                <a:solidFill>
                  <a:srgbClr val="000000"/>
                </a:solidFill>
                <a:effectLst/>
                <a:latin typeface="Arial"/>
                <a:ea typeface="Arial"/>
                <a:cs typeface="Arial"/>
                <a:sym typeface="Arial"/>
              </a:rPr>
              <a:t>havebeen</a:t>
            </a:r>
            <a:r>
              <a:rPr lang="en-US" sz="1100" b="0" i="0" u="none" strike="noStrike" cap="none" dirty="0">
                <a:solidFill>
                  <a:srgbClr val="000000"/>
                </a:solidFill>
                <a:effectLst/>
                <a:latin typeface="Arial"/>
                <a:ea typeface="Arial"/>
                <a:cs typeface="Arial"/>
                <a:sym typeface="Arial"/>
              </a:rPr>
              <a:t> conditioned on meta-information. In </a:t>
            </a:r>
            <a:r>
              <a:rPr lang="en-US" sz="1100" b="0" i="0" u="none" strike="noStrike" cap="none" dirty="0" err="1">
                <a:solidFill>
                  <a:srgbClr val="000000"/>
                </a:solidFill>
                <a:effectLst/>
                <a:latin typeface="Arial"/>
                <a:ea typeface="Arial"/>
                <a:cs typeface="Arial"/>
                <a:sym typeface="Arial"/>
              </a:rPr>
              <a:t>bothcases</a:t>
            </a:r>
            <a:r>
              <a:rPr lang="en-US" sz="1100" b="0" i="0" u="none" strike="noStrike" cap="none" dirty="0">
                <a:solidFill>
                  <a:srgbClr val="000000"/>
                </a:solidFill>
                <a:effectLst/>
                <a:latin typeface="Arial"/>
                <a:ea typeface="Arial"/>
                <a:cs typeface="Arial"/>
                <a:sym typeface="Arial"/>
              </a:rPr>
              <a:t>, the detector has only access to the </a:t>
            </a:r>
            <a:r>
              <a:rPr lang="en-US" sz="1100" b="0" i="0" u="none" strike="noStrike" cap="none" dirty="0" err="1">
                <a:solidFill>
                  <a:srgbClr val="000000"/>
                </a:solidFill>
                <a:effectLst/>
                <a:latin typeface="Arial"/>
                <a:ea typeface="Arial"/>
                <a:cs typeface="Arial"/>
                <a:sym typeface="Arial"/>
              </a:rPr>
              <a:t>basefeatures</a:t>
            </a:r>
            <a:r>
              <a:rPr lang="en-US" sz="1100" b="0" i="0" u="none" strike="noStrike" cap="none" dirty="0">
                <a:solidFill>
                  <a:srgbClr val="000000"/>
                </a:solidFill>
                <a:effectLst/>
                <a:latin typeface="Arial"/>
                <a:ea typeface="Arial"/>
                <a:cs typeface="Arial"/>
                <a:sym typeface="Arial"/>
              </a:rPr>
              <a:t>, i.e., ignores demographic </a:t>
            </a:r>
            <a:r>
              <a:rPr lang="en-US" sz="1100" b="0" i="0" u="none" strike="noStrike" cap="none" dirty="0" err="1">
                <a:solidFill>
                  <a:srgbClr val="000000"/>
                </a:solidFill>
                <a:effectLst/>
                <a:latin typeface="Arial"/>
                <a:ea typeface="Arial"/>
                <a:cs typeface="Arial"/>
                <a:sym typeface="Arial"/>
              </a:rPr>
              <a:t>information.This</a:t>
            </a:r>
            <a:r>
              <a:rPr lang="en-US" sz="1100" b="0" i="0" u="none" strike="noStrike" cap="none" dirty="0">
                <a:solidFill>
                  <a:srgbClr val="000000"/>
                </a:solidFill>
                <a:effectLst/>
                <a:latin typeface="Arial"/>
                <a:ea typeface="Arial"/>
                <a:cs typeface="Arial"/>
                <a:sym typeface="Arial"/>
              </a:rPr>
              <a:t> is equivalent to a situation where the </a:t>
            </a:r>
            <a:r>
              <a:rPr lang="en-US" sz="1100" b="0" i="0" u="none" strike="noStrike" cap="none" dirty="0" err="1">
                <a:solidFill>
                  <a:srgbClr val="000000"/>
                </a:solidFill>
                <a:effectLst/>
                <a:latin typeface="Arial"/>
                <a:ea typeface="Arial"/>
                <a:cs typeface="Arial"/>
                <a:sym typeface="Arial"/>
              </a:rPr>
              <a:t>judgecan</a:t>
            </a:r>
            <a:r>
              <a:rPr lang="en-US" sz="1100" b="0" i="0" u="none" strike="noStrike" cap="none" dirty="0">
                <a:solidFill>
                  <a:srgbClr val="000000"/>
                </a:solidFill>
                <a:effectLst/>
                <a:latin typeface="Arial"/>
                <a:ea typeface="Arial"/>
                <a:cs typeface="Arial"/>
                <a:sym typeface="Arial"/>
              </a:rPr>
              <a:t> only see the text, not the meta information.</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9b671d64d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9b671d64d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SG" sz="1100" b="0" i="0" u="none" strike="noStrike" cap="none" dirty="0" err="1">
                <a:solidFill>
                  <a:srgbClr val="000000"/>
                </a:solidFill>
                <a:latin typeface="Arial"/>
                <a:ea typeface="Arial"/>
                <a:cs typeface="Arial"/>
                <a:sym typeface="Arial"/>
              </a:rPr>
              <a:t>Yuanshun</a:t>
            </a:r>
            <a:r>
              <a:rPr lang="en-SG" sz="1100" b="0" i="0" u="none" strike="noStrike" cap="none" dirty="0">
                <a:solidFill>
                  <a:srgbClr val="000000"/>
                </a:solidFill>
                <a:latin typeface="Arial"/>
                <a:ea typeface="Arial"/>
                <a:cs typeface="Arial"/>
                <a:sym typeface="Arial"/>
              </a:rPr>
              <a:t> Yao, Bimal Viswanath, Jenna </a:t>
            </a:r>
            <a:r>
              <a:rPr lang="en-SG" sz="1100" b="0" i="0" u="none" strike="noStrike" cap="none" dirty="0" err="1">
                <a:solidFill>
                  <a:srgbClr val="000000"/>
                </a:solidFill>
                <a:latin typeface="Arial"/>
                <a:ea typeface="Arial"/>
                <a:cs typeface="Arial"/>
                <a:sym typeface="Arial"/>
              </a:rPr>
              <a:t>Cryan</a:t>
            </a:r>
            <a:r>
              <a:rPr lang="en-SG" sz="1100" b="0" i="0" u="none" strike="noStrike" cap="none" dirty="0">
                <a:solidFill>
                  <a:srgbClr val="000000"/>
                </a:solidFill>
                <a:latin typeface="Arial"/>
                <a:ea typeface="Arial"/>
                <a:cs typeface="Arial"/>
                <a:sym typeface="Arial"/>
              </a:rPr>
              <a:t>, </a:t>
            </a:r>
            <a:r>
              <a:rPr lang="en-SG" sz="1100" b="0" i="0" u="none" strike="noStrike" cap="none" dirty="0" err="1">
                <a:solidFill>
                  <a:srgbClr val="000000"/>
                </a:solidFill>
                <a:latin typeface="Arial"/>
                <a:ea typeface="Arial"/>
                <a:cs typeface="Arial"/>
                <a:sym typeface="Arial"/>
              </a:rPr>
              <a:t>Haitao</a:t>
            </a:r>
            <a:r>
              <a:rPr lang="en-SG" sz="1100" b="0" i="0" u="none" strike="noStrike" cap="none" dirty="0">
                <a:solidFill>
                  <a:srgbClr val="000000"/>
                </a:solidFill>
                <a:latin typeface="Arial"/>
                <a:ea typeface="Arial"/>
                <a:cs typeface="Arial"/>
                <a:sym typeface="Arial"/>
              </a:rPr>
              <a:t> Zheng, and Ben Y. Zhao. 2017 </a:t>
            </a:r>
          </a:p>
          <a:p>
            <a:r>
              <a:rPr lang="en-SG" sz="1100" b="0" i="0" u="none" strike="noStrike" cap="none" dirty="0">
                <a:solidFill>
                  <a:srgbClr val="000000"/>
                </a:solidFill>
                <a:latin typeface="Arial"/>
                <a:ea typeface="Arial"/>
                <a:cs typeface="Arial"/>
                <a:sym typeface="Arial"/>
              </a:rPr>
              <a:t>(In Proceedings of the 2017 ACM SIGSAC Conference on Computer and Communications Security (CCS '17). ACM, New York, NY, USA, 1143-1158. DOI: </a:t>
            </a:r>
            <a:r>
              <a:rPr lang="en-SG" sz="1100" b="0" i="0" u="none" strike="noStrike" cap="none" dirty="0">
                <a:solidFill>
                  <a:srgbClr val="000000"/>
                </a:solidFill>
                <a:latin typeface="Arial"/>
                <a:ea typeface="Arial"/>
                <a:cs typeface="Arial"/>
                <a:sym typeface="Arial"/>
                <a:hlinkClick r:id="rId3"/>
              </a:rPr>
              <a:t>https://doi.org/10.1145/3133956.3133990</a:t>
            </a:r>
            <a:r>
              <a:rPr lang="en-SG" sz="1100" b="0" i="0" u="none" strike="noStrike" cap="none" dirty="0">
                <a:solidFill>
                  <a:srgbClr val="000000"/>
                </a:solidFill>
                <a:latin typeface="Arial"/>
                <a:ea typeface="Arial"/>
                <a:cs typeface="Arial"/>
                <a:sym typeface="Arial"/>
              </a:rPr>
              <a: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Automated Crowdturfing Attacks and Defenses in Online Review Systems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59b671d6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59b671d6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Juuti</a:t>
            </a:r>
            <a:r>
              <a:rPr lang="en-US" dirty="0"/>
              <a:t> M, Sun B, Mori T, </a:t>
            </a:r>
            <a:r>
              <a:rPr lang="en-US" dirty="0" err="1"/>
              <a:t>Asokan</a:t>
            </a:r>
            <a:r>
              <a:rPr lang="en-US" dirty="0"/>
              <a:t> N. Stay on-topic: Generating context-specific fake restaurant reviews. </a:t>
            </a:r>
            <a:r>
              <a:rPr lang="en-US" dirty="0" err="1"/>
              <a:t>InEuropean</a:t>
            </a:r>
            <a:r>
              <a:rPr lang="en-US" dirty="0"/>
              <a:t> Symposium on Research in Computer Security 2018 Sep 3 (pp. 132-151). Springer, Cham.</a:t>
            </a:r>
          </a:p>
          <a:p>
            <a:pPr marL="0" lvl="0" indent="0" algn="l" rtl="0">
              <a:spcBef>
                <a:spcPts val="0"/>
              </a:spcBef>
              <a:spcAft>
                <a:spcPts val="0"/>
              </a:spcAft>
              <a:buNone/>
            </a:pPr>
            <a:endParaRPr lang="en-US" dirty="0"/>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1) the ability </a:t>
            </a:r>
            <a:r>
              <a:rPr lang="en-US" sz="1100" b="0" i="0" u="none" strike="noStrike" cap="none" dirty="0" err="1">
                <a:solidFill>
                  <a:srgbClr val="000000"/>
                </a:solidFill>
                <a:effectLst/>
                <a:latin typeface="Arial"/>
                <a:ea typeface="Arial"/>
                <a:cs typeface="Arial"/>
                <a:sym typeface="Arial"/>
              </a:rPr>
              <a:t>tolearnhow</a:t>
            </a:r>
            <a:r>
              <a:rPr lang="en-US" sz="1100" b="0" i="0" u="none" strike="noStrike" cap="none" dirty="0">
                <a:solidFill>
                  <a:srgbClr val="000000"/>
                </a:solidFill>
                <a:effectLst/>
                <a:latin typeface="Arial"/>
                <a:ea typeface="Arial"/>
                <a:cs typeface="Arial"/>
                <a:sym typeface="Arial"/>
              </a:rPr>
              <a:t> to associate context(keywords) to reviews</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cap="none" dirty="0">
                <a:solidFill>
                  <a:srgbClr val="000000"/>
                </a:solidFill>
                <a:effectLst/>
                <a:latin typeface="Arial"/>
                <a:ea typeface="Arial"/>
                <a:cs typeface="Arial"/>
                <a:sym typeface="Arial"/>
              </a:rPr>
              <a:t>Bernoulli penalties to language </a:t>
            </a:r>
            <a:r>
              <a:rPr lang="en-US" sz="1100" b="0" i="0" u="none" strike="noStrike" cap="none" dirty="0" err="1">
                <a:solidFill>
                  <a:srgbClr val="000000"/>
                </a:solidFill>
                <a:effectLst/>
                <a:latin typeface="Arial"/>
                <a:ea typeface="Arial"/>
                <a:cs typeface="Arial"/>
                <a:sym typeface="Arial"/>
              </a:rPr>
              <a:t>modelTo</a:t>
            </a:r>
            <a:r>
              <a:rPr lang="en-US" sz="1100" b="0" i="0" u="none" strike="noStrike" cap="none" dirty="0">
                <a:solidFill>
                  <a:srgbClr val="000000"/>
                </a:solidFill>
                <a:effectLst/>
                <a:latin typeface="Arial"/>
                <a:ea typeface="Arial"/>
                <a:cs typeface="Arial"/>
                <a:sym typeface="Arial"/>
              </a:rPr>
              <a:t> avoid generic sentences </a:t>
            </a:r>
            <a:r>
              <a:rPr lang="en-US" sz="1100" b="0" i="0" u="none" strike="noStrike" cap="none" dirty="0" err="1">
                <a:solidFill>
                  <a:srgbClr val="000000"/>
                </a:solidFill>
                <a:effectLst/>
                <a:latin typeface="Arial"/>
                <a:ea typeface="Arial"/>
                <a:cs typeface="Arial"/>
                <a:sym typeface="Arial"/>
              </a:rPr>
              <a:t>components,we</a:t>
            </a:r>
            <a:r>
              <a:rPr lang="en-US" sz="1100" b="0" i="0" u="none" strike="noStrike" cap="none" dirty="0">
                <a:solidFill>
                  <a:srgbClr val="000000"/>
                </a:solidFill>
                <a:effectLst/>
                <a:latin typeface="Arial"/>
                <a:ea typeface="Arial"/>
                <a:cs typeface="Arial"/>
                <a:sym typeface="Arial"/>
              </a:rPr>
              <a:t> augment the default language </a:t>
            </a:r>
            <a:r>
              <a:rPr lang="en-US" sz="1100" b="0" i="0" u="none" strike="noStrike" cap="none" dirty="0" err="1">
                <a:solidFill>
                  <a:srgbClr val="000000"/>
                </a:solidFill>
                <a:effectLst/>
                <a:latin typeface="Arial"/>
                <a:ea typeface="Arial"/>
                <a:cs typeface="Arial"/>
                <a:sym typeface="Arial"/>
              </a:rPr>
              <a:t>modelp</a:t>
            </a:r>
            <a:r>
              <a:rPr lang="en-US" sz="1100" b="0" i="0" u="none" strike="noStrike" cap="none" dirty="0">
                <a:solidFill>
                  <a:srgbClr val="000000"/>
                </a:solidFill>
                <a:effectLst/>
                <a:latin typeface="Arial"/>
                <a:ea typeface="Arial"/>
                <a:cs typeface="Arial"/>
                <a:sym typeface="Arial"/>
              </a:rPr>
              <a:t>(·) of the decoder by</a:t>
            </a:r>
          </a:p>
          <a:p>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err="1">
                <a:solidFill>
                  <a:srgbClr val="000000"/>
                </a:solidFill>
                <a:effectLst/>
                <a:latin typeface="Arial"/>
                <a:ea typeface="Arial"/>
                <a:cs typeface="Arial"/>
                <a:sym typeface="Arial"/>
              </a:rPr>
              <a:t>Wetried</a:t>
            </a:r>
            <a:r>
              <a:rPr lang="en-US" sz="1100" b="0" i="0" u="none" strike="noStrike" cap="none" dirty="0">
                <a:solidFill>
                  <a:srgbClr val="000000"/>
                </a:solidFill>
                <a:effectLst/>
                <a:latin typeface="Arial"/>
                <a:ea typeface="Arial"/>
                <a:cs typeface="Arial"/>
                <a:sym typeface="Arial"/>
              </a:rPr>
              <a:t> several forms of added randomness, and found that adding constant penal-ties to </a:t>
            </a:r>
            <a:r>
              <a:rPr lang="en-US" sz="1100" b="0" i="0" u="none" strike="noStrike" cap="none" dirty="0" err="1">
                <a:solidFill>
                  <a:srgbClr val="000000"/>
                </a:solidFill>
                <a:effectLst/>
                <a:latin typeface="Arial"/>
                <a:ea typeface="Arial"/>
                <a:cs typeface="Arial"/>
                <a:sym typeface="Arial"/>
              </a:rPr>
              <a:t>arandom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subsetof</a:t>
            </a:r>
            <a:r>
              <a:rPr lang="en-US" sz="1100" b="0" i="0" u="none" strike="noStrike" cap="none" dirty="0">
                <a:solidFill>
                  <a:srgbClr val="000000"/>
                </a:solidFill>
                <a:effectLst/>
                <a:latin typeface="Arial"/>
                <a:ea typeface="Arial"/>
                <a:cs typeface="Arial"/>
                <a:sym typeface="Arial"/>
              </a:rPr>
              <a:t> the target words resulted in the most natural </a:t>
            </a:r>
            <a:r>
              <a:rPr lang="en-US" sz="1100" b="0" i="0" u="none" strike="noStrike" cap="none" dirty="0" err="1">
                <a:solidFill>
                  <a:srgbClr val="000000"/>
                </a:solidFill>
                <a:effectLst/>
                <a:latin typeface="Arial"/>
                <a:ea typeface="Arial"/>
                <a:cs typeface="Arial"/>
                <a:sym typeface="Arial"/>
              </a:rPr>
              <a:t>sentenceflow</a:t>
            </a:r>
            <a:r>
              <a:rPr lang="en-US" sz="1100" b="0" i="0" u="none" strike="noStrike" cap="none" dirty="0">
                <a:solidFill>
                  <a:srgbClr val="000000"/>
                </a:solidFill>
                <a:effectLst/>
                <a:latin typeface="Arial"/>
                <a:ea typeface="Arial"/>
                <a:cs typeface="Arial"/>
                <a:sym typeface="Arial"/>
              </a:rPr>
              <a:t>. We call these </a:t>
            </a:r>
            <a:r>
              <a:rPr lang="en-US" sz="1100" b="0" i="0" u="none" strike="noStrike" cap="none" dirty="0" err="1">
                <a:solidFill>
                  <a:srgbClr val="000000"/>
                </a:solidFill>
                <a:effectLst/>
                <a:latin typeface="Arial"/>
                <a:ea typeface="Arial"/>
                <a:cs typeface="Arial"/>
                <a:sym typeface="Arial"/>
              </a:rPr>
              <a:t>penaltiesBernoulli</a:t>
            </a:r>
            <a:r>
              <a:rPr lang="en-US" sz="1100" b="0" i="0" u="none" strike="noStrike" cap="none" dirty="0">
                <a:solidFill>
                  <a:srgbClr val="000000"/>
                </a:solidFill>
                <a:effectLst/>
                <a:latin typeface="Arial"/>
                <a:ea typeface="Arial"/>
                <a:cs typeface="Arial"/>
                <a:sym typeface="Arial"/>
              </a:rPr>
              <a:t> penalties, since the rando                m variables </a:t>
            </a:r>
            <a:r>
              <a:rPr lang="en-US" sz="1100" b="0" i="0" u="none" strike="noStrike" cap="none" dirty="0" err="1">
                <a:solidFill>
                  <a:srgbClr val="000000"/>
                </a:solidFill>
                <a:effectLst/>
                <a:latin typeface="Arial"/>
                <a:ea typeface="Arial"/>
                <a:cs typeface="Arial"/>
                <a:sym typeface="Arial"/>
              </a:rPr>
              <a:t>arechosen</a:t>
            </a:r>
            <a:r>
              <a:rPr lang="en-US" sz="1100" b="0" i="0" u="none" strike="noStrike" cap="none" dirty="0">
                <a:solidFill>
                  <a:srgbClr val="000000"/>
                </a:solidFill>
                <a:effectLst/>
                <a:latin typeface="Arial"/>
                <a:ea typeface="Arial"/>
                <a:cs typeface="Arial"/>
                <a:sym typeface="Arial"/>
              </a:rPr>
              <a:t> as either 1 or 0 (on or off)   </a:t>
            </a:r>
          </a:p>
          <a:p>
            <a:r>
              <a:rPr lang="en-US" sz="1100" b="0" i="0" u="none" strike="noStrike" cap="none" dirty="0">
                <a:solidFill>
                  <a:srgbClr val="000000"/>
                </a:solidFill>
                <a:effectLst/>
                <a:latin typeface="Arial"/>
                <a:ea typeface="Arial"/>
                <a:cs typeface="Arial"/>
                <a:sym typeface="Arial"/>
              </a:rPr>
              <a:t>with increasing values </a:t>
            </a:r>
            <a:r>
              <a:rPr lang="en-US" sz="1100" b="0" i="0" u="none" strike="noStrike" cap="none" dirty="0" err="1">
                <a:solidFill>
                  <a:srgbClr val="000000"/>
                </a:solidFill>
                <a:effectLst/>
                <a:latin typeface="Arial"/>
                <a:ea typeface="Arial"/>
                <a:cs typeface="Arial"/>
                <a:sym typeface="Arial"/>
              </a:rPr>
              <a:t>ofb</a:t>
            </a:r>
            <a:r>
              <a:rPr lang="en-US" sz="1100" b="0" i="0" u="none" strike="noStrike" cap="none" dirty="0">
                <a:solidFill>
                  <a:srgbClr val="000000"/>
                </a:solidFill>
                <a:effectLst/>
                <a:latin typeface="Arial"/>
                <a:ea typeface="Arial"/>
                <a:cs typeface="Arial"/>
                <a:sym typeface="Arial"/>
              </a:rPr>
              <a:t>: visibly, the restaurant reviews become more </a:t>
            </a:r>
            <a:r>
              <a:rPr lang="en-US" sz="1100" b="0" i="0" u="none" strike="noStrike" cap="none" dirty="0" err="1">
                <a:solidFill>
                  <a:srgbClr val="000000"/>
                </a:solidFill>
                <a:effectLst/>
                <a:latin typeface="Arial"/>
                <a:ea typeface="Arial"/>
                <a:cs typeface="Arial"/>
                <a:sym typeface="Arial"/>
              </a:rPr>
              <a:t>extreme.This</a:t>
            </a:r>
            <a:r>
              <a:rPr lang="en-US" sz="1100" b="0" i="0" u="none" strike="noStrike" cap="none" dirty="0">
                <a:solidFill>
                  <a:srgbClr val="000000"/>
                </a:solidFill>
                <a:effectLst/>
                <a:latin typeface="Arial"/>
                <a:ea typeface="Arial"/>
                <a:cs typeface="Arial"/>
                <a:sym typeface="Arial"/>
              </a:rPr>
              <a:t> occurs because a large portion of vocabulary is “forgotten”. Reviews withb≥0.7 contain more rare word combinations, e.g. “!!!!!” as punctuation, </a:t>
            </a:r>
            <a:r>
              <a:rPr lang="en-US" sz="1100" b="0" i="0" u="none" strike="noStrike" cap="none" dirty="0" err="1">
                <a:solidFill>
                  <a:srgbClr val="000000"/>
                </a:solidFill>
                <a:effectLst/>
                <a:latin typeface="Arial"/>
                <a:ea typeface="Arial"/>
                <a:cs typeface="Arial"/>
                <a:sym typeface="Arial"/>
              </a:rPr>
              <a:t>andthey</a:t>
            </a:r>
            <a:r>
              <a:rPr lang="en-US" sz="1100" b="0" i="0" u="none" strike="noStrike" cap="none" dirty="0">
                <a:solidFill>
                  <a:srgbClr val="000000"/>
                </a:solidFill>
                <a:effectLst/>
                <a:latin typeface="Arial"/>
                <a:ea typeface="Arial"/>
                <a:cs typeface="Arial"/>
                <a:sym typeface="Arial"/>
              </a:rPr>
              <a:t> occasionally break grammaticality (”experience was awesome”). </a:t>
            </a:r>
            <a:r>
              <a:rPr lang="en-US" sz="1100" b="0" i="0" u="none" strike="noStrike" cap="none" dirty="0" err="1">
                <a:solidFill>
                  <a:srgbClr val="000000"/>
                </a:solidFill>
                <a:effectLst/>
                <a:latin typeface="Arial"/>
                <a:ea typeface="Arial"/>
                <a:cs typeface="Arial"/>
                <a:sym typeface="Arial"/>
              </a:rPr>
              <a:t>Reviewswith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lowerbare</a:t>
            </a:r>
            <a:r>
              <a:rPr lang="en-US" sz="1100" b="0" i="0" u="none" strike="noStrike" cap="none" dirty="0">
                <a:solidFill>
                  <a:srgbClr val="000000"/>
                </a:solidFill>
                <a:effectLst/>
                <a:latin typeface="Arial"/>
                <a:ea typeface="Arial"/>
                <a:cs typeface="Arial"/>
                <a:sym typeface="Arial"/>
              </a:rPr>
              <a:t> more generic: they contain safe word combinations like “</a:t>
            </a:r>
            <a:r>
              <a:rPr lang="en-US" sz="1100" b="0" i="0" u="none" strike="noStrike" cap="none" dirty="0" err="1">
                <a:solidFill>
                  <a:srgbClr val="000000"/>
                </a:solidFill>
                <a:effectLst/>
                <a:latin typeface="Arial"/>
                <a:ea typeface="Arial"/>
                <a:cs typeface="Arial"/>
                <a:sym typeface="Arial"/>
              </a:rPr>
              <a:t>Greatplace</a:t>
            </a:r>
            <a:r>
              <a:rPr lang="en-US" sz="1100" b="0" i="0" u="none" strike="noStrike" cap="none" dirty="0">
                <a:solidFill>
                  <a:srgbClr val="000000"/>
                </a:solidFill>
                <a:effectLst/>
                <a:latin typeface="Arial"/>
                <a:ea typeface="Arial"/>
                <a:cs typeface="Arial"/>
                <a:sym typeface="Arial"/>
              </a:rPr>
              <a:t>, good service” that occur in many reviews. </a:t>
            </a:r>
            <a:r>
              <a:rPr lang="en-US" sz="1100" b="0" i="0" u="none" strike="noStrike" cap="none" dirty="0" err="1">
                <a:solidFill>
                  <a:srgbClr val="000000"/>
                </a:solidFill>
                <a:effectLst/>
                <a:latin typeface="Arial"/>
                <a:ea typeface="Arial"/>
                <a:cs typeface="Arial"/>
                <a:sym typeface="Arial"/>
              </a:rPr>
              <a:t>Parameterλ’s</a:t>
            </a:r>
            <a:r>
              <a:rPr lang="en-US" sz="1100" b="0" i="0" u="none" strike="noStrike" cap="none" dirty="0">
                <a:solidFill>
                  <a:srgbClr val="000000"/>
                </a:solidFill>
                <a:effectLst/>
                <a:latin typeface="Arial"/>
                <a:ea typeface="Arial"/>
                <a:cs typeface="Arial"/>
                <a:sym typeface="Arial"/>
              </a:rPr>
              <a:t> is more </a:t>
            </a:r>
            <a:r>
              <a:rPr lang="en-US" sz="1100" b="0" i="0" u="none" strike="noStrike" cap="none" dirty="0" err="1">
                <a:solidFill>
                  <a:srgbClr val="000000"/>
                </a:solidFill>
                <a:effectLst/>
                <a:latin typeface="Arial"/>
                <a:ea typeface="Arial"/>
                <a:cs typeface="Arial"/>
                <a:sym typeface="Arial"/>
              </a:rPr>
              <a:t>subtle:it</a:t>
            </a:r>
            <a:r>
              <a:rPr lang="en-US" sz="1100" b="0" i="0" u="none" strike="noStrike" cap="none" dirty="0">
                <a:solidFill>
                  <a:srgbClr val="000000"/>
                </a:solidFill>
                <a:effectLst/>
                <a:latin typeface="Arial"/>
                <a:ea typeface="Arial"/>
                <a:cs typeface="Arial"/>
                <a:sym typeface="Arial"/>
              </a:rPr>
              <a:t> affects how random review starts are and to a degree, the </a:t>
            </a:r>
            <a:r>
              <a:rPr lang="en-US" sz="1100" b="0" i="0" u="none" strike="noStrike" cap="none" dirty="0" err="1">
                <a:solidFill>
                  <a:srgbClr val="000000"/>
                </a:solidFill>
                <a:effectLst/>
                <a:latin typeface="Arial"/>
                <a:ea typeface="Arial"/>
                <a:cs typeface="Arial"/>
                <a:sym typeface="Arial"/>
              </a:rPr>
              <a:t>discontinuationbetween</a:t>
            </a:r>
            <a:r>
              <a:rPr lang="en-US" sz="1100" b="0" i="0" u="none" strike="noStrike" cap="none" dirty="0">
                <a:solidFill>
                  <a:srgbClr val="000000"/>
                </a:solidFill>
                <a:effectLst/>
                <a:latin typeface="Arial"/>
                <a:ea typeface="Arial"/>
                <a:cs typeface="Arial"/>
                <a:sym typeface="Arial"/>
              </a:rPr>
              <a:t> statements within the review. We conducted an Amazon </a:t>
            </a:r>
            <a:r>
              <a:rPr lang="en-US" sz="1100" b="0" i="0" u="none" strike="noStrike" cap="none" dirty="0" err="1">
                <a:solidFill>
                  <a:srgbClr val="000000"/>
                </a:solidFill>
                <a:effectLst/>
                <a:latin typeface="Arial"/>
                <a:ea typeface="Arial"/>
                <a:cs typeface="Arial"/>
                <a:sym typeface="Arial"/>
              </a:rPr>
              <a:t>MechanicalTurk</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MTurk</a:t>
            </a:r>
            <a:r>
              <a:rPr lang="en-US" sz="1100" b="0" i="0" u="none" strike="noStrike" cap="none" dirty="0">
                <a:solidFill>
                  <a:srgbClr val="000000"/>
                </a:solidFill>
                <a:effectLst/>
                <a:latin typeface="Arial"/>
                <a:ea typeface="Arial"/>
                <a:cs typeface="Arial"/>
                <a:sym typeface="Arial"/>
              </a:rPr>
              <a:t>) survey in order to determine what kind of NMT-Fake reviews </a:t>
            </a:r>
            <a:r>
              <a:rPr lang="en-US" sz="1100" b="0" i="0" u="none" strike="noStrike" cap="none" dirty="0" err="1">
                <a:solidFill>
                  <a:srgbClr val="000000"/>
                </a:solidFill>
                <a:effectLst/>
                <a:latin typeface="Arial"/>
                <a:ea typeface="Arial"/>
                <a:cs typeface="Arial"/>
                <a:sym typeface="Arial"/>
              </a:rPr>
              <a:t>areconvincing</a:t>
            </a:r>
            <a:r>
              <a:rPr lang="en-US" sz="1100" b="0" i="0" u="none" strike="noStrike" cap="none" dirty="0">
                <a:solidFill>
                  <a:srgbClr val="000000"/>
                </a:solidFill>
                <a:effectLst/>
                <a:latin typeface="Arial"/>
                <a:ea typeface="Arial"/>
                <a:cs typeface="Arial"/>
                <a:sym typeface="Arial"/>
              </a:rPr>
              <a:t> to native English speakers. We describe the survey and results in </a:t>
            </a:r>
            <a:r>
              <a:rPr lang="en-US" sz="1100" b="0" i="0" u="none" strike="noStrike" cap="none" dirty="0" err="1">
                <a:solidFill>
                  <a:srgbClr val="000000"/>
                </a:solidFill>
                <a:effectLst/>
                <a:latin typeface="Arial"/>
                <a:ea typeface="Arial"/>
                <a:cs typeface="Arial"/>
                <a:sym typeface="Arial"/>
              </a:rPr>
              <a:t>thenext</a:t>
            </a:r>
            <a:r>
              <a:rPr lang="en-US" sz="1100" b="0" i="0" u="none" strike="noStrike" cap="none" dirty="0">
                <a:solidFill>
                  <a:srgbClr val="000000"/>
                </a:solidFill>
                <a:effectLst/>
                <a:latin typeface="Arial"/>
                <a:ea typeface="Arial"/>
                <a:cs typeface="Arial"/>
                <a:sym typeface="Arial"/>
              </a:rPr>
              <a:t> section</a:t>
            </a:r>
            <a:endParaRPr lang="en-US" dirty="0"/>
          </a:p>
        </p:txBody>
      </p:sp>
    </p:spTree>
    <p:extLst>
      <p:ext uri="{BB962C8B-B14F-4D97-AF65-F5344CB8AC3E}">
        <p14:creationId xmlns:p14="http://schemas.microsoft.com/office/powerpoint/2010/main" val="2275203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59b671d64d_0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59b671d64d_0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929dc94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929dc94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1 — A massive fake review attack has a big impact on small businesses.</a:t>
            </a: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Local SEO community was recently the victim of a massive fake review attack that impacted small businesses globally when a collection of 37 profiles left over 3 million fake 4-star ratings. By the time Google removed them all about five days later, the average profile had left over 81,000 ratings for various businesses. Though it’s not clear who initiated the attack, most of the profiles had Vietnamese usernames, but the majority of the ratings were left for American SMBs. (Source:</a:t>
            </a:r>
            <a:r>
              <a:rPr lang="en">
                <a:solidFill>
                  <a:schemeClr val="dk1"/>
                </a:solidFill>
                <a:uFill>
                  <a:noFill/>
                </a:uFill>
                <a:hlinkClick r:id="rId3"/>
              </a:rPr>
              <a:t> </a:t>
            </a:r>
            <a:r>
              <a:rPr lang="en" u="sng">
                <a:solidFill>
                  <a:schemeClr val="hlink"/>
                </a:solidFill>
                <a:hlinkClick r:id="rId3"/>
              </a:rPr>
              <a:t>Search Engine Land</a:t>
            </a: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Type of spams: </a:t>
            </a:r>
            <a:r>
              <a:rPr lang="en" sz="1400"/>
              <a:t>Duplicate (easy, string matching)</a:t>
            </a:r>
            <a:endParaRPr sz="1400"/>
          </a:p>
          <a:p>
            <a:pPr marL="457200" lvl="0" indent="-317500" algn="l" rtl="0">
              <a:lnSpc>
                <a:spcPct val="115000"/>
              </a:lnSpc>
              <a:spcBef>
                <a:spcPts val="2400"/>
              </a:spcBef>
              <a:spcAft>
                <a:spcPts val="0"/>
              </a:spcAft>
              <a:buClr>
                <a:srgbClr val="000000"/>
              </a:buClr>
              <a:buSzPts val="1400"/>
              <a:buFont typeface="Arial"/>
              <a:buChar char="●"/>
            </a:pPr>
            <a:r>
              <a:rPr lang="en" sz="1400"/>
              <a:t>Advertisements</a:t>
            </a:r>
            <a:endParaRPr sz="1400"/>
          </a:p>
          <a:p>
            <a:pPr marL="457200" lvl="0" indent="-317500" algn="l" rtl="0">
              <a:lnSpc>
                <a:spcPct val="115000"/>
              </a:lnSpc>
              <a:spcBef>
                <a:spcPts val="0"/>
              </a:spcBef>
              <a:spcAft>
                <a:spcPts val="0"/>
              </a:spcAft>
              <a:buClr>
                <a:srgbClr val="000000"/>
              </a:buClr>
              <a:buSzPts val="1400"/>
              <a:buFont typeface="Arial"/>
              <a:buChar char="●"/>
            </a:pPr>
            <a:r>
              <a:rPr lang="en" sz="1400"/>
              <a:t>Other easy-to-detect spams (all symbols, numbers, empty, etc.)</a:t>
            </a:r>
            <a:endParaRPr sz="1400"/>
          </a:p>
          <a:p>
            <a:pPr marL="457200" lvl="0" indent="-317500" algn="l" rtl="0">
              <a:lnSpc>
                <a:spcPct val="115000"/>
              </a:lnSpc>
              <a:spcBef>
                <a:spcPts val="0"/>
              </a:spcBef>
              <a:spcAft>
                <a:spcPts val="0"/>
              </a:spcAft>
              <a:buClr>
                <a:srgbClr val="9B2C01"/>
              </a:buClr>
              <a:buSzPts val="1400"/>
              <a:buFont typeface="Arial"/>
              <a:buChar char="●"/>
            </a:pPr>
            <a:r>
              <a:rPr lang="en" sz="1400">
                <a:solidFill>
                  <a:srgbClr val="9B2C01"/>
                </a:solidFill>
              </a:rPr>
              <a:t>Untruthful (very hard, need machines to understand the intentions of the reviews)</a:t>
            </a:r>
            <a:endParaRPr sz="1400">
              <a:solidFill>
                <a:srgbClr val="9B2C01"/>
              </a:solidFill>
            </a:endParaRPr>
          </a:p>
          <a:p>
            <a:pPr marL="0" lvl="0" indent="0" algn="l" rtl="0">
              <a:lnSpc>
                <a:spcPct val="115000"/>
              </a:lnSpc>
              <a:spcBef>
                <a:spcPts val="0"/>
              </a:spcBef>
              <a:spcAft>
                <a:spcPts val="0"/>
              </a:spcAft>
              <a:buNone/>
            </a:pPr>
            <a:endParaRPr sz="1400">
              <a:solidFill>
                <a:schemeClr val="accent1"/>
              </a:solidFill>
              <a:latin typeface="Lato"/>
              <a:ea typeface="Lato"/>
              <a:cs typeface="Lato"/>
              <a:sym typeface="Lato"/>
            </a:endParaRPr>
          </a:p>
          <a:p>
            <a:pPr marL="0" lvl="0" indent="0" algn="l" rtl="0">
              <a:spcBef>
                <a:spcPts val="16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4037328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046041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929dc9496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929dc9496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http://shebuti.com/collective-opinion-spam-detection/</a:t>
            </a:r>
            <a:endParaRPr sz="1400"/>
          </a:p>
          <a:p>
            <a:pPr marL="0" lvl="0" indent="0" algn="l" rtl="0">
              <a:spcBef>
                <a:spcPts val="0"/>
              </a:spcBef>
              <a:spcAft>
                <a:spcPts val="0"/>
              </a:spcAft>
              <a:buNone/>
            </a:pPr>
            <a:r>
              <a:rPr lang="en" sz="1400" u="sng">
                <a:solidFill>
                  <a:schemeClr val="accent5"/>
                </a:solidFill>
                <a:hlinkClick r:id="rId3"/>
              </a:rPr>
              <a:t>srayana@cs.stonybrook.edu</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http://shebuti.com/collective-opinion-spam-detection/</a:t>
            </a:r>
            <a:endParaRPr sz="1400"/>
          </a:p>
          <a:p>
            <a:pPr marL="0" lvl="0" indent="0" algn="l" rtl="0">
              <a:spcBef>
                <a:spcPts val="0"/>
              </a:spcBef>
              <a:spcAft>
                <a:spcPts val="0"/>
              </a:spcAft>
              <a:buNone/>
            </a:pPr>
            <a:r>
              <a:rPr lang="en" sz="1400"/>
              <a:t>http://www.cs.stonybrook.edu/~datalab/</a:t>
            </a:r>
            <a:endParaRPr sz="1400"/>
          </a:p>
          <a:p>
            <a:pPr marL="0" lvl="0" indent="0" algn="l" rtl="0">
              <a:spcBef>
                <a:spcPts val="0"/>
              </a:spcBef>
              <a:spcAft>
                <a:spcPts val="0"/>
              </a:spcAft>
              <a:buNone/>
            </a:pPr>
            <a:endParaRPr/>
          </a:p>
          <a:p>
            <a:pPr marL="0" lvl="0" indent="0" algn="l" rtl="0">
              <a:spcBef>
                <a:spcPts val="0"/>
              </a:spcBef>
              <a:spcAft>
                <a:spcPts val="0"/>
              </a:spcAft>
              <a:buNone/>
            </a:pPr>
            <a:r>
              <a:rPr lang="en"/>
              <a:t>https://medium.com/@zhiwei_zhang/final-blog-642fb9c7e781</a:t>
            </a:r>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9b671d64d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9b671d64d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9b671d64d_0_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9b671d64d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9b671d64d_0_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59b671d64d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9b671d64d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9b671d64d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59b671d64d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59b671d64d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9b671d64d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9b671d64d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59b671d64d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59b671d64d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929dc949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5929dc949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9b671d64d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9b671d64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9b671d64d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9b671d64d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59b671d64d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59b671d64d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9b671d64d_0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9b671d64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59b671d64d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59b671d64d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59b671d64d_0_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59b671d64d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9b671d64d_0_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9b671d64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9b671d64d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9b671d64d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59b671d64d_0_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59b671d64d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9b671d64d_0_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9b671d64d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5929dc9496_0_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5929dc949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59b671d64d_0_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59b671d64d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59b671d64d_0_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59b671d64d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59b671d64d_0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59b671d64d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59b671d64d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59b671d64d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59b671d64d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9b671d64d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9b671d64d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9b671d64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59b671d64d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59b671d64d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9b671d64d_0_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59b671d64d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9b671d64d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9b671d64d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9b671d64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9b671d64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9b671d64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9b671d64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accent1"/>
                </a:solidFill>
                <a:latin typeface="Lato"/>
                <a:ea typeface="Lato"/>
                <a:cs typeface="Lato"/>
                <a:sym typeface="Lato"/>
              </a:rPr>
              <a:t>Jindal et al. [3] first introduced deceptive opinion spam problem as a widespread phenomenon and showed that it is different from other traditional spam activities. They built their ground truth dataset by considering the duplicate reviews as spam reviews and the rest as nonspam reviews. They extracte features related to review, product and reviewer, and trained a Logistic Regression model on these features to find fraudulent reviews on Amazon. </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Wu et al. [39] claimed that deleting dishonest reviews will distort the popularity significantly. They leveraged this idea to detect deceptive opinion spam in the absence of ground truth data. Both of these heuristic evaluation approaches are not necessarily true and thorough.</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Yoo et al. [19] instructed a group of tourism marketing students to write a hotel review from the perspective of ahotel manager. They gathered 40 truthful and 42 deceptive hotel reviews and found that truthful and deceptive reviews have different lexical complexity.  </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Ott et al. [4] created a much larger dataset of 800 opinions by crowdsourcing 3 the job of writing fraudulent reviews for existing businesses. They combined work from psychology and computational linguistics to develop and compare three approaches for detecting deceptive opinion spam.</a:t>
            </a:r>
            <a:endParaRPr sz="130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a:solidFill>
                  <a:schemeClr val="accent1"/>
                </a:solidFill>
                <a:latin typeface="Lato"/>
                <a:ea typeface="Lato"/>
                <a:cs typeface="Lato"/>
                <a:sym typeface="Lato"/>
              </a:rPr>
              <a:t> On a similar dataset, Feng et al. [33] trained Support Vector Machine model based on syntactic stylometry features for deception detection. </a:t>
            </a:r>
            <a:endParaRPr sz="1300">
              <a:solidFill>
                <a:schemeClr val="accent1"/>
              </a:solidFill>
              <a:latin typeface="Lato"/>
              <a:ea typeface="Lato"/>
              <a:cs typeface="Lato"/>
              <a:sym typeface="Lato"/>
            </a:endParaRPr>
          </a:p>
          <a:p>
            <a:pPr marL="0" lvl="0" indent="0" algn="l" rtl="0">
              <a:lnSpc>
                <a:spcPct val="115000"/>
              </a:lnSpc>
              <a:spcBef>
                <a:spcPts val="1600"/>
              </a:spcBef>
              <a:spcAft>
                <a:spcPts val="1600"/>
              </a:spcAft>
              <a:buNone/>
            </a:pPr>
            <a:r>
              <a:rPr lang="en" sz="1300">
                <a:solidFill>
                  <a:schemeClr val="accent1"/>
                </a:solidFill>
                <a:latin typeface="Lato"/>
                <a:ea typeface="Lato"/>
                <a:cs typeface="Lato"/>
                <a:sym typeface="Lato"/>
              </a:rPr>
              <a:t>Li et al. [18] also combined ground truth dataset created by Ott et al. [4] with their employee (domain-expert) generated deceptive reviews to build a feature-based additive model for exploring the general rule for deceptive opinion spam detection.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59b671d64d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59b671d64d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59b671d64d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59b671d64d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5929dc949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5929dc949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dirty="0">
                <a:solidFill>
                  <a:schemeClr val="accent1"/>
                </a:solidFill>
                <a:latin typeface="Lato"/>
                <a:ea typeface="Lato"/>
                <a:cs typeface="Lato"/>
                <a:sym typeface="Lato"/>
              </a:rPr>
              <a:t>[1] Mukherjee et al : http://delivery.acm.org/10.1145/2490000/2487580/p632-mukherjee.pdf</a:t>
            </a:r>
            <a:endParaRPr sz="1300" dirty="0">
              <a:solidFill>
                <a:schemeClr val="accent1"/>
              </a:solidFill>
              <a:latin typeface="Lato"/>
              <a:ea typeface="Lato"/>
              <a:cs typeface="Lato"/>
              <a:sym typeface="Lato"/>
            </a:endParaRPr>
          </a:p>
          <a:p>
            <a:pPr marL="0" lvl="0" indent="0" algn="l" rtl="0">
              <a:lnSpc>
                <a:spcPct val="115000"/>
              </a:lnSpc>
              <a:spcBef>
                <a:spcPts val="1600"/>
              </a:spcBef>
              <a:spcAft>
                <a:spcPts val="0"/>
              </a:spcAft>
              <a:buNone/>
            </a:pPr>
            <a:r>
              <a:rPr lang="en" sz="1300" dirty="0">
                <a:solidFill>
                  <a:schemeClr val="accent1"/>
                </a:solidFill>
                <a:latin typeface="Lato"/>
                <a:ea typeface="Lato"/>
                <a:cs typeface="Lato"/>
                <a:sym typeface="Lato"/>
              </a:rPr>
              <a:t>[2] Mukherjee, A., Liu, B. and Glance, N. 2012. Spotting Fake Reviewer Groups in Consumer Reviews. WWW (2012).</a:t>
            </a:r>
            <a:endParaRPr sz="1300" dirty="0">
              <a:solidFill>
                <a:schemeClr val="accent1"/>
              </a:solidFill>
              <a:latin typeface="Lato"/>
              <a:ea typeface="Lato"/>
              <a:cs typeface="Lato"/>
              <a:sym typeface="Lato"/>
            </a:endParaRPr>
          </a:p>
          <a:p>
            <a:pPr marL="457200" lvl="0" indent="-317500" algn="l" rtl="0">
              <a:lnSpc>
                <a:spcPct val="115000"/>
              </a:lnSpc>
              <a:spcBef>
                <a:spcPts val="1600"/>
              </a:spcBef>
              <a:spcAft>
                <a:spcPts val="0"/>
              </a:spcAft>
              <a:buClr>
                <a:schemeClr val="accent1"/>
              </a:buClr>
              <a:buSzPts val="1400"/>
              <a:buFont typeface="Lato"/>
              <a:buChar char="●"/>
            </a:pPr>
            <a:r>
              <a:rPr lang="en" sz="1400" dirty="0">
                <a:solidFill>
                  <a:schemeClr val="accent1"/>
                </a:solidFill>
                <a:latin typeface="Lato"/>
                <a:ea typeface="Lato"/>
                <a:cs typeface="Lato"/>
                <a:sym typeface="Lato"/>
              </a:rPr>
              <a:t>Using only Bigram features : accuracy of 89.6% on AMT data. [1]</a:t>
            </a:r>
            <a:endParaRPr sz="1400" dirty="0">
              <a:solidFill>
                <a:schemeClr val="accent1"/>
              </a:solidFill>
              <a:latin typeface="Lato"/>
              <a:ea typeface="Lato"/>
              <a:cs typeface="Lato"/>
              <a:sym typeface="Lato"/>
            </a:endParaRPr>
          </a:p>
          <a:p>
            <a:pPr marL="457200" lvl="0" indent="-317500" algn="l" rtl="0">
              <a:lnSpc>
                <a:spcPct val="115000"/>
              </a:lnSpc>
              <a:spcBef>
                <a:spcPts val="0"/>
              </a:spcBef>
              <a:spcAft>
                <a:spcPts val="0"/>
              </a:spcAft>
              <a:buClr>
                <a:schemeClr val="accent1"/>
              </a:buClr>
              <a:buSzPts val="1400"/>
              <a:buFont typeface="Lato"/>
              <a:buChar char="●"/>
            </a:pPr>
            <a:r>
              <a:rPr lang="en" sz="1400" dirty="0">
                <a:solidFill>
                  <a:schemeClr val="accent1"/>
                </a:solidFill>
                <a:latin typeface="Lato"/>
                <a:ea typeface="Lato"/>
                <a:cs typeface="Lato"/>
                <a:sym typeface="Lato"/>
              </a:rPr>
              <a:t>Using same n-gram features : accuracy of 67.8% on Yelp Data.[2]</a:t>
            </a:r>
            <a:endParaRPr sz="1400" dirty="0">
              <a:solidFill>
                <a:schemeClr val="accent1"/>
              </a:solidFill>
              <a:latin typeface="Lato"/>
              <a:ea typeface="Lato"/>
              <a:cs typeface="Lato"/>
              <a:sym typeface="Lato"/>
            </a:endParaRPr>
          </a:p>
          <a:p>
            <a:pPr marL="457200" lvl="0" indent="-317500" algn="l" rtl="0">
              <a:lnSpc>
                <a:spcPct val="115000"/>
              </a:lnSpc>
              <a:spcBef>
                <a:spcPts val="0"/>
              </a:spcBef>
              <a:spcAft>
                <a:spcPts val="0"/>
              </a:spcAft>
              <a:buClr>
                <a:schemeClr val="accent1"/>
              </a:buClr>
              <a:buSzPts val="1400"/>
              <a:buFont typeface="Lato"/>
              <a:buChar char="●"/>
            </a:pPr>
            <a:r>
              <a:rPr lang="en" sz="1400" dirty="0">
                <a:solidFill>
                  <a:schemeClr val="accent1"/>
                </a:solidFill>
                <a:latin typeface="Lato"/>
                <a:ea typeface="Lato"/>
                <a:cs typeface="Lato"/>
                <a:sym typeface="Lato"/>
              </a:rPr>
              <a:t> Class distribution of Yelp data is skewed – imbalanced data produces poor model.(Chawla et al, 2004)</a:t>
            </a:r>
            <a:endParaRPr sz="1400" dirty="0">
              <a:solidFill>
                <a:schemeClr val="accent1"/>
              </a:solidFill>
              <a:latin typeface="Lato"/>
              <a:ea typeface="Lato"/>
              <a:cs typeface="Lato"/>
              <a:sym typeface="Lato"/>
            </a:endParaRPr>
          </a:p>
          <a:p>
            <a:pPr marL="457200" lvl="0" indent="-317500" algn="l" rtl="0">
              <a:lnSpc>
                <a:spcPct val="115000"/>
              </a:lnSpc>
              <a:spcBef>
                <a:spcPts val="0"/>
              </a:spcBef>
              <a:spcAft>
                <a:spcPts val="0"/>
              </a:spcAft>
              <a:buClr>
                <a:schemeClr val="accent1"/>
              </a:buClr>
              <a:buSzPts val="1400"/>
              <a:buFont typeface="Lato"/>
              <a:buChar char="●"/>
            </a:pPr>
            <a:r>
              <a:rPr lang="en" sz="1400" dirty="0">
                <a:solidFill>
                  <a:schemeClr val="accent1"/>
                </a:solidFill>
                <a:latin typeface="Lato"/>
                <a:ea typeface="Lato"/>
                <a:cs typeface="Lato"/>
                <a:sym typeface="Lato"/>
              </a:rPr>
              <a:t>Good model for imbalanced data – under sampling. (Drummond and Holte, 2003)</a:t>
            </a:r>
          </a:p>
          <a:p>
            <a:pPr marL="457200" lvl="0" indent="-317500" algn="l" rtl="0">
              <a:lnSpc>
                <a:spcPct val="115000"/>
              </a:lnSpc>
              <a:spcBef>
                <a:spcPts val="0"/>
              </a:spcBef>
              <a:spcAft>
                <a:spcPts val="0"/>
              </a:spcAft>
              <a:buClr>
                <a:schemeClr val="accent1"/>
              </a:buClr>
              <a:buSzPts val="1400"/>
              <a:buFont typeface="Lato"/>
              <a:buChar char="●"/>
            </a:pPr>
            <a:endParaRPr lang="en" sz="1400" dirty="0">
              <a:solidFill>
                <a:schemeClr val="accent1"/>
              </a:solidFill>
              <a:latin typeface="Lato"/>
              <a:ea typeface="Lato"/>
              <a:cs typeface="Lato"/>
              <a:sym typeface="Lato"/>
            </a:endParaRPr>
          </a:p>
          <a:p>
            <a:pPr marL="0" lvl="0" indent="0" algn="l" rtl="0">
              <a:spcBef>
                <a:spcPts val="1600"/>
              </a:spcBef>
              <a:spcAft>
                <a:spcPts val="0"/>
              </a:spcAft>
              <a:buNone/>
            </a:pPr>
            <a:r>
              <a:rPr lang="en-US" sz="1400" dirty="0"/>
              <a:t>KL(F||N) Definition implies that words having higher probability in F and very low</a:t>
            </a:r>
          </a:p>
          <a:p>
            <a:pPr marL="0" lvl="0" indent="0" algn="l" rtl="0">
              <a:spcBef>
                <a:spcPts val="1600"/>
              </a:spcBef>
              <a:spcAft>
                <a:spcPts val="0"/>
              </a:spcAft>
              <a:buNone/>
            </a:pPr>
            <a:r>
              <a:rPr lang="en-US" sz="1400" dirty="0"/>
              <a:t>probability in N contribute most to KL-Divergence.</a:t>
            </a:r>
          </a:p>
          <a:p>
            <a:pPr marL="0" lvl="0" indent="0" algn="l" rtl="0">
              <a:spcBef>
                <a:spcPts val="1600"/>
              </a:spcBef>
              <a:spcAft>
                <a:spcPts val="0"/>
              </a:spcAft>
              <a:buNone/>
            </a:pPr>
            <a:r>
              <a:rPr lang="en-US" sz="1400" dirty="0"/>
              <a:t> Yelp fake review data shows KL(F||N) is much larger than KL(N||F) and ΔKL&gt;1.</a:t>
            </a:r>
          </a:p>
          <a:p>
            <a:pPr marL="457200" lvl="0" indent="-317500" algn="l" rtl="0">
              <a:lnSpc>
                <a:spcPct val="115000"/>
              </a:lnSpc>
              <a:spcBef>
                <a:spcPts val="0"/>
              </a:spcBef>
              <a:spcAft>
                <a:spcPts val="0"/>
              </a:spcAft>
              <a:buClr>
                <a:schemeClr val="accent1"/>
              </a:buClr>
              <a:buSzPts val="1400"/>
              <a:buFont typeface="Lato"/>
              <a:buChar char="●"/>
            </a:pPr>
            <a:endParaRPr sz="1400" dirty="0">
              <a:solidFill>
                <a:schemeClr val="accent1"/>
              </a:solidFill>
              <a:latin typeface="Lato"/>
              <a:ea typeface="Lato"/>
              <a:cs typeface="Lato"/>
              <a:sym typeface="Lato"/>
            </a:endParaRPr>
          </a:p>
          <a:p>
            <a:pPr marL="0" lvl="0" indent="0" algn="l" rtl="0">
              <a:lnSpc>
                <a:spcPct val="115000"/>
              </a:lnSpc>
              <a:spcBef>
                <a:spcPts val="1600"/>
              </a:spcBef>
              <a:spcAft>
                <a:spcPts val="0"/>
              </a:spcAft>
              <a:buNone/>
            </a:pPr>
            <a:endParaRPr sz="1300" dirty="0">
              <a:solidFill>
                <a:schemeClr val="accent1"/>
              </a:solidFill>
              <a:latin typeface="Lato"/>
              <a:ea typeface="Lato"/>
              <a:cs typeface="Lato"/>
              <a:sym typeface="Lato"/>
            </a:endParaRPr>
          </a:p>
          <a:p>
            <a:pPr marL="0" lvl="0" indent="0" algn="l" rtl="0">
              <a:spcBef>
                <a:spcPts val="160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686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80" y="686710"/>
            <a:ext cx="1715490" cy="52555"/>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04800">
              <a:spcBef>
                <a:spcPts val="1600"/>
              </a:spcBef>
              <a:spcAft>
                <a:spcPts val="0"/>
              </a:spcAft>
              <a:buClr>
                <a:schemeClr val="lt1"/>
              </a:buClr>
              <a:buSzPts val="12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304800">
              <a:spcBef>
                <a:spcPts val="1600"/>
              </a:spcBef>
              <a:spcAft>
                <a:spcPts val="0"/>
              </a:spcAft>
              <a:buClr>
                <a:schemeClr val="lt1"/>
              </a:buClr>
              <a:buSzPts val="12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552701-AB2D-41AC-8CDA-825434CA9825}" type="datetimeFigureOut">
              <a:rPr lang="en-SG" smtClean="0"/>
              <a:t>9/5/2019</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3A40680E-851F-4AFC-9CF3-F4D5C328B43D}" type="slidenum">
              <a:rPr lang="en-SG" smtClean="0"/>
              <a:t>‹#›</a:t>
            </a:fld>
            <a:endParaRPr lang="en-SG"/>
          </a:p>
        </p:txBody>
      </p:sp>
    </p:spTree>
    <p:extLst>
      <p:ext uri="{BB962C8B-B14F-4D97-AF65-F5344CB8AC3E}">
        <p14:creationId xmlns:p14="http://schemas.microsoft.com/office/powerpoint/2010/main" val="3654632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6"/>
        <p:cNvGrpSpPr/>
        <p:nvPr/>
      </p:nvGrpSpPr>
      <p:grpSpPr>
        <a:xfrm>
          <a:off x="0" y="0"/>
          <a:ext cx="0" cy="0"/>
          <a:chOff x="0" y="0"/>
          <a:chExt cx="0" cy="0"/>
        </a:xfrm>
      </p:grpSpPr>
      <p:sp>
        <p:nvSpPr>
          <p:cNvPr id="87" name="Google Shape;87;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8" name="Google Shape;88;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9" name="Google Shape;89;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2" name="Google Shape;9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6" name="Google Shape;9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1" name="Google Shape;101;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 name="Google Shape;107;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8" name="Google Shape;10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11" name="Google Shape;11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2"/>
        <p:cNvGrpSpPr/>
        <p:nvPr/>
      </p:nvGrpSpPr>
      <p:grpSpPr>
        <a:xfrm>
          <a:off x="0" y="0"/>
          <a:ext cx="0" cy="0"/>
          <a:chOff x="0" y="0"/>
          <a:chExt cx="0" cy="0"/>
        </a:xfrm>
      </p:grpSpPr>
      <p:sp>
        <p:nvSpPr>
          <p:cNvPr id="113" name="Google Shape;113;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5" name="Google Shape;115;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6" name="Google Shape;116;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17" name="Google Shape;117;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120" name="Google Shape;120;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1"/>
        <p:cNvGrpSpPr/>
        <p:nvPr/>
      </p:nvGrpSpPr>
      <p:grpSpPr>
        <a:xfrm>
          <a:off x="0" y="0"/>
          <a:ext cx="0" cy="0"/>
          <a:chOff x="0" y="0"/>
          <a:chExt cx="0" cy="0"/>
        </a:xfrm>
      </p:grpSpPr>
      <p:sp>
        <p:nvSpPr>
          <p:cNvPr id="122" name="Google Shape;122;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3" name="Google Shape;123;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4" name="Google Shape;124;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5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101" y="597390"/>
            <a:ext cx="1460231" cy="60420"/>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304800">
              <a:spcBef>
                <a:spcPts val="1600"/>
              </a:spcBef>
              <a:spcAft>
                <a:spcPts val="0"/>
              </a:spcAft>
              <a:buSzPts val="12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69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28" y="694077"/>
            <a:ext cx="1268734" cy="68421"/>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290600" y="7950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304800">
              <a:spcBef>
                <a:spcPts val="1600"/>
              </a:spcBef>
              <a:spcAft>
                <a:spcPts val="0"/>
              </a:spcAft>
              <a:buSzPts val="12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304800">
              <a:spcBef>
                <a:spcPts val="1600"/>
              </a:spcBef>
              <a:spcAft>
                <a:spcPts val="0"/>
              </a:spcAft>
              <a:buSzPts val="12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6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159" y="622894"/>
            <a:ext cx="1204866" cy="68284"/>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386350" y="43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304800">
              <a:spcBef>
                <a:spcPts val="1600"/>
              </a:spcBef>
              <a:spcAft>
                <a:spcPts val="0"/>
              </a:spcAft>
              <a:buSzPts val="12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304800">
              <a:spcBef>
                <a:spcPts val="1600"/>
              </a:spcBef>
              <a:spcAft>
                <a:spcPts val="0"/>
              </a:spcAft>
              <a:buSzPts val="12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073763"/>
              </a:buClr>
              <a:buSzPts val="3000"/>
              <a:buFont typeface="Raleway"/>
              <a:buNone/>
              <a:defRPr sz="3000" b="1">
                <a:solidFill>
                  <a:srgbClr val="073763"/>
                </a:solidFill>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accent1"/>
              </a:buClr>
              <a:buSzPts val="1800"/>
              <a:buFont typeface="Lato"/>
              <a:buChar char="●"/>
              <a:defRPr sz="1800">
                <a:solidFill>
                  <a:schemeClr val="accent1"/>
                </a:solidFill>
                <a:latin typeface="Lato"/>
                <a:ea typeface="Lato"/>
                <a:cs typeface="Lato"/>
                <a:sym typeface="Lato"/>
              </a:defRPr>
            </a:lvl1pPr>
            <a:lvl2pPr marL="914400" lvl="1" indent="-317500">
              <a:lnSpc>
                <a:spcPct val="115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04800">
              <a:lnSpc>
                <a:spcPct val="115000"/>
              </a:lnSpc>
              <a:spcBef>
                <a:spcPts val="1600"/>
              </a:spcBef>
              <a:spcAft>
                <a:spcPts val="0"/>
              </a:spcAft>
              <a:buClr>
                <a:schemeClr val="accent1"/>
              </a:buClr>
              <a:buSzPts val="1200"/>
              <a:buFont typeface="Lato"/>
              <a:buChar char="■"/>
              <a:defRPr sz="12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304800">
              <a:lnSpc>
                <a:spcPct val="115000"/>
              </a:lnSpc>
              <a:spcBef>
                <a:spcPts val="1600"/>
              </a:spcBef>
              <a:spcAft>
                <a:spcPts val="0"/>
              </a:spcAft>
              <a:buClr>
                <a:schemeClr val="accent1"/>
              </a:buClr>
              <a:buSzPts val="1200"/>
              <a:buFont typeface="Lato"/>
              <a:buChar char="○"/>
              <a:defRPr sz="12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7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4" name="Google Shape;84;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5" name="Google Shape;85;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www.fakespot.co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www.thereviewindex.com/" TargetMode="External"/><Relationship Id="rId4" Type="http://schemas.openxmlformats.org/officeDocument/2006/relationships/hyperlink" Target="http://www.reviewmeta.com/"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png"/><Relationship Id="rId2" Type="http://schemas.openxmlformats.org/officeDocument/2006/relationships/notesSlide" Target="../notesSlides/notesSlide20.xml"/><Relationship Id="rId16"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5" Type="http://schemas.openxmlformats.org/officeDocument/2006/relationships/image" Target="../media/image3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 Id="rId14" Type="http://schemas.openxmlformats.org/officeDocument/2006/relationships/image" Target="../media/image36.png"/></Relationships>
</file>

<file path=ppt/slides/_rels/slide28.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18" Type="http://schemas.openxmlformats.org/officeDocument/2006/relationships/image" Target="../media/image40.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png"/><Relationship Id="rId17" Type="http://schemas.openxmlformats.org/officeDocument/2006/relationships/image" Target="../media/image23.png"/><Relationship Id="rId2" Type="http://schemas.openxmlformats.org/officeDocument/2006/relationships/notesSlide" Target="../notesSlides/notesSlide21.xml"/><Relationship Id="rId16"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5" Type="http://schemas.openxmlformats.org/officeDocument/2006/relationships/image" Target="../media/image3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 Id="rId14" Type="http://schemas.openxmlformats.org/officeDocument/2006/relationships/image" Target="../media/image3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stats.stackexchange.com/questions/258721/gradient-ascent-vs-gradient-descent-in-logistic-regression"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15.xml"/><Relationship Id="rId5" Type="http://schemas.openxmlformats.org/officeDocument/2006/relationships/image" Target="../media/image46.png"/><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9.xml"/><Relationship Id="rId1" Type="http://schemas.openxmlformats.org/officeDocument/2006/relationships/slideLayout" Target="../slideLayouts/slideLayout15.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hyperlink" Target="https://towardsdatascience.com/policy-gradients-in-a-nutshell-8b72f9743c5d" TargetMode="Externa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hyperlink" Target="https://en.wikipedia.org/wiki/Monte_Carlo_method#Overview"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 Id="rId5" Type="http://schemas.openxmlformats.org/officeDocument/2006/relationships/image" Target="../media/image53.png"/><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hyperlink" Target="https://hackernoon.com/the-fake-news-arms-race-448675592803"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3" Type="http://schemas.openxmlformats.org/officeDocument/2006/relationships/hyperlink" Target="https://kuanchen.netlify.com/post/nlp_generative_model/#36" TargetMode="External"/><Relationship Id="rId2" Type="http://schemas.openxmlformats.org/officeDocument/2006/relationships/notesSlide" Target="../notesSlides/notesSlide40.xml"/><Relationship Id="rId1" Type="http://schemas.openxmlformats.org/officeDocument/2006/relationships/slideLayout" Target="../slideLayouts/slideLayout15.xml"/><Relationship Id="rId6" Type="http://schemas.openxmlformats.org/officeDocument/2006/relationships/hyperlink" Target="https://kuanchen.netlify.com/post/nlp_generative_model/#44" TargetMode="External"/><Relationship Id="rId5" Type="http://schemas.openxmlformats.org/officeDocument/2006/relationships/hyperlink" Target="https://kuanchen.netlify.com/post/nlp_generative_model/#11" TargetMode="External"/><Relationship Id="rId4" Type="http://schemas.openxmlformats.org/officeDocument/2006/relationships/hyperlink" Target="https://kuanchen.netlify.com/post/nlp_generative_model/#43"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3" Type="http://schemas.openxmlformats.org/officeDocument/2006/relationships/hyperlink" Target="https://www.groundai.com/project/on-accurate-evaluation-of-gans-for-language-generation/#bib.bib31" TargetMode="External"/><Relationship Id="rId2" Type="http://schemas.openxmlformats.org/officeDocument/2006/relationships/notesSlide" Target="../notesSlides/notesSlide43.xml"/><Relationship Id="rId1" Type="http://schemas.openxmlformats.org/officeDocument/2006/relationships/slideLayout" Target="../slideLayouts/slideLayout15.xml"/><Relationship Id="rId6" Type="http://schemas.openxmlformats.org/officeDocument/2006/relationships/hyperlink" Target="https://www.groundai.com/project/on-accurate-evaluation-of-gans-for-language-generation/#bib.bib33" TargetMode="External"/><Relationship Id="rId5" Type="http://schemas.openxmlformats.org/officeDocument/2006/relationships/hyperlink" Target="https://www.groundai.com/project/on-accurate-evaluation-of-gans-for-language-generation/#bib.bib14" TargetMode="External"/><Relationship Id="rId4" Type="http://schemas.openxmlformats.org/officeDocument/2006/relationships/hyperlink" Target="https://www.groundai.com/project/on-accurate-evaluation-of-gans-for-language-generation/#bib.bib32" TargetMode="External"/></Relationships>
</file>

<file path=ppt/slides/_rels/slide58.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hyperlink" Target="https://www.groundai.com/project/on-accurate-evaluation-of-gans-for-language-generation/#bib.bib16" TargetMode="External"/><Relationship Id="rId7" Type="http://schemas.openxmlformats.org/officeDocument/2006/relationships/hyperlink" Target="https://www.groundai.com/project/on-accurate-evaluation-of-gans-for-language-generation/#bib.bib10" TargetMode="External"/><Relationship Id="rId2" Type="http://schemas.openxmlformats.org/officeDocument/2006/relationships/notesSlide" Target="../notesSlides/notesSlide44.xml"/><Relationship Id="rId1" Type="http://schemas.openxmlformats.org/officeDocument/2006/relationships/slideLayout" Target="../slideLayouts/slideLayout15.xml"/><Relationship Id="rId6" Type="http://schemas.openxmlformats.org/officeDocument/2006/relationships/hyperlink" Target="https://www.groundai.com/project/on-accurate-evaluation-of-gans-for-language-generation/#bib.bib5" TargetMode="External"/><Relationship Id="rId5" Type="http://schemas.openxmlformats.org/officeDocument/2006/relationships/hyperlink" Target="https://www.groundai.com/project/on-accurate-evaluation-of-gans-for-language-generation/#bib.bib22" TargetMode="External"/><Relationship Id="rId4" Type="http://schemas.openxmlformats.org/officeDocument/2006/relationships/hyperlink" Target="https://www.groundai.com/project/on-accurate-evaluation-of-gans-for-language-generation/#bib.bib27" TargetMode="Externa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ctrTitle"/>
          </p:nvPr>
        </p:nvSpPr>
        <p:spPr>
          <a:xfrm>
            <a:off x="652550" y="690175"/>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 of Fake Reviews Method</a:t>
            </a:r>
            <a:endParaRPr/>
          </a:p>
        </p:txBody>
      </p:sp>
      <p:sp>
        <p:nvSpPr>
          <p:cNvPr id="132" name="Google Shape;132;p25"/>
          <p:cNvSpPr txBox="1">
            <a:spLocks noGrp="1"/>
          </p:cNvSpPr>
          <p:nvPr>
            <p:ph type="subTitle" idx="1"/>
          </p:nvPr>
        </p:nvSpPr>
        <p:spPr>
          <a:xfrm>
            <a:off x="727952" y="2805525"/>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Farnaz Tahmasebian</a:t>
            </a:r>
            <a:endParaRPr/>
          </a:p>
        </p:txBody>
      </p:sp>
      <p:pic>
        <p:nvPicPr>
          <p:cNvPr id="133" name="Google Shape;133;p25"/>
          <p:cNvPicPr preferRelativeResize="0"/>
          <p:nvPr/>
        </p:nvPicPr>
        <p:blipFill>
          <a:blip r:embed="rId3">
            <a:alphaModFix/>
          </a:blip>
          <a:stretch>
            <a:fillRect/>
          </a:stretch>
        </p:blipFill>
        <p:spPr>
          <a:xfrm>
            <a:off x="3278050" y="2089425"/>
            <a:ext cx="6145025" cy="3054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6"/>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300" b="1"/>
              <a:t>FAKE Review Detection                 </a:t>
            </a:r>
            <a:endParaRPr sz="2300" b="1"/>
          </a:p>
          <a:p>
            <a:pPr marL="0" lvl="0" indent="0" algn="l" rtl="0">
              <a:spcBef>
                <a:spcPts val="0"/>
              </a:spcBef>
              <a:spcAft>
                <a:spcPts val="0"/>
              </a:spcAft>
              <a:buNone/>
            </a:pPr>
            <a:endParaRPr/>
          </a:p>
        </p:txBody>
      </p:sp>
      <p:sp>
        <p:nvSpPr>
          <p:cNvPr id="217" name="Google Shape;217;p36"/>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dirty="0"/>
              <a:t>Linguistic n-gram features and supervised learning</a:t>
            </a:r>
            <a:endParaRPr sz="1400" dirty="0"/>
          </a:p>
          <a:p>
            <a:pPr marL="914400" lvl="1" indent="-317500" algn="l" rtl="0">
              <a:spcBef>
                <a:spcPts val="0"/>
              </a:spcBef>
              <a:spcAft>
                <a:spcPts val="0"/>
              </a:spcAft>
              <a:buSzPts val="1400"/>
              <a:buChar char="○"/>
            </a:pPr>
            <a:r>
              <a:rPr lang="en" sz="1400" dirty="0"/>
              <a:t>Poor performance of n-grams for Yelp data because spammers according to Yelp filter used very similar language in fake review as non-fake review : linguistically very similar</a:t>
            </a:r>
            <a:endParaRPr sz="1400" dirty="0"/>
          </a:p>
          <a:p>
            <a:pPr marL="914400" lvl="1" indent="-317500" algn="l" rtl="0">
              <a:spcBef>
                <a:spcPts val="0"/>
              </a:spcBef>
              <a:spcAft>
                <a:spcPts val="0"/>
              </a:spcAft>
              <a:buSzPts val="1400"/>
              <a:buChar char="○"/>
            </a:pPr>
            <a:r>
              <a:rPr lang="en" sz="1400" dirty="0"/>
              <a:t>For AMT data, word distribution of fake and non-fake reviews are very different, which explains the high accuracy using n-gram.</a:t>
            </a:r>
            <a:endParaRPr sz="1400" dirty="0"/>
          </a:p>
          <a:p>
            <a:pPr marL="0" lvl="0" indent="0" algn="l" rtl="0">
              <a:spcBef>
                <a:spcPts val="1600"/>
              </a:spcBef>
              <a:spcAft>
                <a:spcPts val="0"/>
              </a:spcAft>
              <a:buNone/>
            </a:pPr>
            <a:endParaRPr sz="1400" dirty="0"/>
          </a:p>
          <a:p>
            <a:pPr marL="0" lvl="0" indent="0" algn="l" rtl="0">
              <a:spcBef>
                <a:spcPts val="1600"/>
              </a:spcBef>
              <a:spcAft>
                <a:spcPts val="160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0"/>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Observations</a:t>
            </a:r>
            <a:endParaRPr/>
          </a:p>
        </p:txBody>
      </p:sp>
      <p:sp>
        <p:nvSpPr>
          <p:cNvPr id="242" name="Google Shape;242;p40"/>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06666"/>
                </a:solidFill>
              </a:rPr>
              <a:t>“(a) Deceptive reviews contain more words.</a:t>
            </a:r>
            <a:endParaRPr>
              <a:solidFill>
                <a:srgbClr val="E06666"/>
              </a:solidFill>
            </a:endParaRPr>
          </a:p>
          <a:p>
            <a:pPr marL="0" lvl="0" indent="0" algn="l" rtl="0">
              <a:spcBef>
                <a:spcPts val="1600"/>
              </a:spcBef>
              <a:spcAft>
                <a:spcPts val="0"/>
              </a:spcAft>
              <a:buNone/>
            </a:pPr>
            <a:r>
              <a:rPr lang="en">
                <a:solidFill>
                  <a:srgbClr val="E06666"/>
                </a:solidFill>
              </a:rPr>
              <a:t>(b) Deceptive reviews are less complex.</a:t>
            </a:r>
            <a:endParaRPr>
              <a:solidFill>
                <a:srgbClr val="E06666"/>
              </a:solidFill>
            </a:endParaRPr>
          </a:p>
          <a:p>
            <a:pPr marL="0" lvl="0" indent="0" algn="l" rtl="0">
              <a:spcBef>
                <a:spcPts val="1600"/>
              </a:spcBef>
              <a:spcAft>
                <a:spcPts val="0"/>
              </a:spcAft>
              <a:buNone/>
            </a:pPr>
            <a:r>
              <a:rPr lang="en">
                <a:solidFill>
                  <a:srgbClr val="E06666"/>
                </a:solidFill>
              </a:rPr>
              <a:t>(c) Deceptive reviews are less diverse.</a:t>
            </a:r>
            <a:endParaRPr>
              <a:solidFill>
                <a:srgbClr val="E06666"/>
              </a:solidFill>
            </a:endParaRPr>
          </a:p>
          <a:p>
            <a:pPr marL="0" lvl="0" indent="0" algn="l" rtl="0">
              <a:spcBef>
                <a:spcPts val="1600"/>
              </a:spcBef>
              <a:spcAft>
                <a:spcPts val="0"/>
              </a:spcAft>
              <a:buNone/>
            </a:pPr>
            <a:r>
              <a:rPr lang="en">
                <a:solidFill>
                  <a:srgbClr val="E06666"/>
                </a:solidFill>
              </a:rPr>
              <a:t>(d) Deceptive reviews contain less self-references.</a:t>
            </a:r>
            <a:endParaRPr>
              <a:solidFill>
                <a:srgbClr val="E06666"/>
              </a:solidFill>
            </a:endParaRPr>
          </a:p>
          <a:p>
            <a:pPr marL="0" lvl="0" indent="0" algn="l" rtl="0">
              <a:spcBef>
                <a:spcPts val="1600"/>
              </a:spcBef>
              <a:spcAft>
                <a:spcPts val="0"/>
              </a:spcAft>
              <a:buNone/>
            </a:pPr>
            <a:r>
              <a:rPr lang="en">
                <a:solidFill>
                  <a:schemeClr val="dk1"/>
                </a:solidFill>
              </a:rPr>
              <a:t>(e) Deceptive reviews contain a greater number of references to the hotel brand.</a:t>
            </a:r>
            <a:endParaRPr>
              <a:solidFill>
                <a:schemeClr val="dk1"/>
              </a:solidFill>
            </a:endParaRPr>
          </a:p>
          <a:p>
            <a:pPr marL="0" lvl="0" indent="0" algn="l" rtl="0">
              <a:spcBef>
                <a:spcPts val="1600"/>
              </a:spcBef>
              <a:spcAft>
                <a:spcPts val="0"/>
              </a:spcAft>
              <a:buNone/>
            </a:pPr>
            <a:r>
              <a:rPr lang="en">
                <a:solidFill>
                  <a:schemeClr val="dk1"/>
                </a:solidFill>
              </a:rPr>
              <a:t>(f) Deceptive reviews contain a greater percentage of positive words.</a:t>
            </a:r>
            <a:endParaRPr>
              <a:solidFill>
                <a:schemeClr val="dk1"/>
              </a:solidFill>
            </a:endParaRPr>
          </a:p>
          <a:p>
            <a:pPr marL="0" lvl="0" indent="0" algn="l" rtl="0">
              <a:spcBef>
                <a:spcPts val="1600"/>
              </a:spcBef>
              <a:spcAft>
                <a:spcPts val="0"/>
              </a:spcAft>
              <a:buNone/>
            </a:pPr>
            <a:r>
              <a:rPr lang="en">
                <a:solidFill>
                  <a:schemeClr val="dk1"/>
                </a:solidFill>
              </a:rPr>
              <a:t>(g) Deceptive reviews contain a smaller percentage of negative words.”</a:t>
            </a:r>
            <a:endParaRPr>
              <a:solidFill>
                <a:schemeClr val="dk1"/>
              </a:solidFill>
            </a:endParaRPr>
          </a:p>
          <a:p>
            <a:pPr marL="0" lvl="0" indent="0" algn="l" rtl="0">
              <a:spcBef>
                <a:spcPts val="1600"/>
              </a:spcBef>
              <a:spcAft>
                <a:spcPts val="16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8"/>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Challenge in DataSet</a:t>
            </a:r>
            <a:endParaRPr/>
          </a:p>
        </p:txBody>
      </p:sp>
      <p:sp>
        <p:nvSpPr>
          <p:cNvPr id="230" name="Google Shape;230;p38"/>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 largest corpus of elicited fake reviews has been compiled by Ott et al. and contains 400 fake and 400 truthful reviews of both the positive and negative kind.</a:t>
            </a:r>
            <a:endParaRPr/>
          </a:p>
          <a:p>
            <a:pPr marL="457200" lvl="0" indent="-342900" algn="l" rtl="0">
              <a:spcBef>
                <a:spcPts val="0"/>
              </a:spcBef>
              <a:spcAft>
                <a:spcPts val="0"/>
              </a:spcAft>
              <a:buSzPts val="1800"/>
              <a:buChar char="●"/>
            </a:pPr>
            <a:r>
              <a:rPr lang="en"/>
              <a:t>The Yelp provides a corpus of filtered reviews suspected to be fake</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8"/>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IBM Watson</a:t>
            </a:r>
            <a:endParaRPr/>
          </a:p>
        </p:txBody>
      </p:sp>
      <p:sp>
        <p:nvSpPr>
          <p:cNvPr id="292" name="Google Shape;292;p48"/>
          <p:cNvSpPr txBox="1">
            <a:spLocks noGrp="1"/>
          </p:cNvSpPr>
          <p:nvPr>
            <p:ph type="body" idx="1"/>
          </p:nvPr>
        </p:nvSpPr>
        <p:spPr>
          <a:xfrm>
            <a:off x="434225" y="720000"/>
            <a:ext cx="5612100" cy="41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1155CC"/>
                </a:solidFill>
              </a:rPr>
              <a:t>Tone analyzer feature</a:t>
            </a:r>
            <a:r>
              <a:rPr lang="en" dirty="0"/>
              <a:t> of IBM Watson, is able to automatically determine an </a:t>
            </a:r>
            <a:r>
              <a:rPr lang="en" b="1" dirty="0">
                <a:solidFill>
                  <a:srgbClr val="1155CC"/>
                </a:solidFill>
              </a:rPr>
              <a:t>emotional component</a:t>
            </a:r>
            <a:r>
              <a:rPr lang="en" dirty="0"/>
              <a:t> of reviews.</a:t>
            </a:r>
            <a:endParaRPr dirty="0"/>
          </a:p>
          <a:p>
            <a:pPr marL="0" lvl="0" indent="0" algn="l" rtl="0">
              <a:spcBef>
                <a:spcPts val="1600"/>
              </a:spcBef>
              <a:spcAft>
                <a:spcPts val="0"/>
              </a:spcAft>
              <a:buNone/>
            </a:pPr>
            <a:r>
              <a:rPr lang="en" dirty="0"/>
              <a:t> ‘Oh, this place sucks, such a bullshit, never ever again shall I be back here!!’</a:t>
            </a:r>
            <a:endParaRPr dirty="0"/>
          </a:p>
          <a:p>
            <a:pPr marL="0" lvl="0" indent="0" algn="l" rtl="0">
              <a:spcBef>
                <a:spcPts val="1600"/>
              </a:spcBef>
              <a:spcAft>
                <a:spcPts val="0"/>
              </a:spcAft>
              <a:buNone/>
            </a:pPr>
            <a:r>
              <a:rPr lang="en" dirty="0"/>
              <a:t> Tone Analyzer will instantly be able to detect suspicious features and suggest this review to be fake, using such criteria as:</a:t>
            </a:r>
            <a:endParaRPr dirty="0"/>
          </a:p>
          <a:p>
            <a:pPr marL="0" lvl="0" indent="0" algn="l" rtl="0">
              <a:spcBef>
                <a:spcPts val="1600"/>
              </a:spcBef>
              <a:spcAft>
                <a:spcPts val="0"/>
              </a:spcAft>
              <a:buNone/>
            </a:pPr>
            <a:r>
              <a:rPr lang="en" b="1" i="1" dirty="0">
                <a:solidFill>
                  <a:srgbClr val="741B47"/>
                </a:solidFill>
              </a:rPr>
              <a:t> Anger, Disgust, Sadness levels, Language Style and Social tendencies.</a:t>
            </a:r>
            <a:endParaRPr dirty="0"/>
          </a:p>
        </p:txBody>
      </p:sp>
      <p:pic>
        <p:nvPicPr>
          <p:cNvPr id="293" name="Google Shape;293;p48"/>
          <p:cNvPicPr preferRelativeResize="0"/>
          <p:nvPr/>
        </p:nvPicPr>
        <p:blipFill>
          <a:blip r:embed="rId3">
            <a:alphaModFix/>
          </a:blip>
          <a:stretch>
            <a:fillRect/>
          </a:stretch>
        </p:blipFill>
        <p:spPr>
          <a:xfrm>
            <a:off x="6046325" y="1299778"/>
            <a:ext cx="3212126" cy="2208352"/>
          </a:xfrm>
          <a:prstGeom prst="rect">
            <a:avLst/>
          </a:prstGeom>
          <a:noFill/>
          <a:ln>
            <a:noFill/>
          </a:ln>
        </p:spPr>
      </p:pic>
    </p:spTree>
    <p:extLst>
      <p:ext uri="{BB962C8B-B14F-4D97-AF65-F5344CB8AC3E}">
        <p14:creationId xmlns:p14="http://schemas.microsoft.com/office/powerpoint/2010/main" val="3516633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0"/>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400"/>
              </a:spcAft>
              <a:buNone/>
            </a:pPr>
            <a:r>
              <a:rPr lang="en" sz="2400"/>
              <a:t>Fake review detectors </a:t>
            </a:r>
            <a:endParaRPr/>
          </a:p>
        </p:txBody>
      </p:sp>
      <p:sp>
        <p:nvSpPr>
          <p:cNvPr id="305" name="Google Shape;305;p50"/>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lnSpc>
                <a:spcPct val="100000"/>
              </a:lnSpc>
              <a:spcAft>
                <a:spcPts val="0"/>
              </a:spcAft>
              <a:buClr>
                <a:schemeClr val="dk1"/>
              </a:buClr>
              <a:buSzPts val="1100"/>
              <a:buFont typeface="Arial"/>
              <a:buNone/>
            </a:pPr>
            <a:r>
              <a:rPr lang="en" sz="1600" b="1" u="sng" dirty="0">
                <a:solidFill>
                  <a:schemeClr val="hlink"/>
                </a:solidFill>
                <a:hlinkClick r:id="rId3"/>
              </a:rPr>
              <a:t>Fakespot</a:t>
            </a:r>
            <a:endParaRPr sz="1600" b="1" u="sng" dirty="0">
              <a:solidFill>
                <a:schemeClr val="hlink"/>
              </a:solidFill>
              <a:hlinkClick r:id="rId3"/>
            </a:endParaRPr>
          </a:p>
          <a:p>
            <a:pPr marL="0" lvl="0" indent="0" algn="l" rtl="0">
              <a:lnSpc>
                <a:spcPct val="100000"/>
              </a:lnSpc>
              <a:spcBef>
                <a:spcPts val="400"/>
              </a:spcBef>
              <a:spcAft>
                <a:spcPts val="0"/>
              </a:spcAft>
              <a:buClr>
                <a:schemeClr val="dk1"/>
              </a:buClr>
              <a:buSzPts val="1100"/>
              <a:buFont typeface="Arial"/>
              <a:buNone/>
            </a:pPr>
            <a:r>
              <a:rPr lang="en" sz="1400" dirty="0">
                <a:solidFill>
                  <a:schemeClr val="dk1"/>
                </a:solidFill>
              </a:rPr>
              <a:t>Analyse and sort product reviews on Amazon, Ebay </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400" dirty="0">
                <a:solidFill>
                  <a:schemeClr val="dk1"/>
                </a:solidFill>
              </a:rPr>
              <a:t>Analyzes the reviews in order to identify repeated words and phrases, frequency, dates, purchasing patterns and verified purchases to produce a list of reviews which are likely to be fakes.  </a:t>
            </a:r>
            <a:endParaRPr sz="1400" dirty="0">
              <a:solidFill>
                <a:schemeClr val="dk1"/>
              </a:solidFill>
            </a:endParaRPr>
          </a:p>
          <a:p>
            <a:pPr marL="0" lvl="0" indent="0" algn="l" rtl="0">
              <a:lnSpc>
                <a:spcPct val="100000"/>
              </a:lnSpc>
              <a:spcBef>
                <a:spcPts val="1400"/>
              </a:spcBef>
              <a:spcAft>
                <a:spcPts val="0"/>
              </a:spcAft>
              <a:buClr>
                <a:schemeClr val="dk1"/>
              </a:buClr>
              <a:buSzPts val="1100"/>
              <a:buFont typeface="Arial"/>
              <a:buNone/>
            </a:pPr>
            <a:r>
              <a:rPr lang="en" sz="1600" b="1" u="sng" dirty="0">
                <a:solidFill>
                  <a:schemeClr val="hlink"/>
                </a:solidFill>
                <a:hlinkClick r:id="rId4"/>
              </a:rPr>
              <a:t>ReviewMeta</a:t>
            </a:r>
            <a:endParaRPr sz="1600" b="1" u="sng" dirty="0">
              <a:solidFill>
                <a:schemeClr val="hlink"/>
              </a:solidFill>
              <a:hlinkClick r:id="rId4"/>
            </a:endParaRPr>
          </a:p>
          <a:p>
            <a:pPr marL="0" lvl="0" indent="0" algn="l" rtl="0">
              <a:lnSpc>
                <a:spcPct val="100000"/>
              </a:lnSpc>
              <a:spcBef>
                <a:spcPts val="400"/>
              </a:spcBef>
              <a:spcAft>
                <a:spcPts val="0"/>
              </a:spcAft>
              <a:buClr>
                <a:schemeClr val="dk1"/>
              </a:buClr>
              <a:buSzPts val="1100"/>
              <a:buFont typeface="Arial"/>
              <a:buNone/>
            </a:pPr>
            <a:r>
              <a:rPr lang="en" sz="1400" dirty="0">
                <a:solidFill>
                  <a:schemeClr val="dk1"/>
                </a:solidFill>
              </a:rPr>
              <a:t>Analyze millions of reviews in order to help you choose which ones to trust.  </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sz="1400" dirty="0">
                <a:solidFill>
                  <a:schemeClr val="dk1"/>
                </a:solidFill>
              </a:rPr>
              <a:t>System </a:t>
            </a:r>
            <a:r>
              <a:rPr lang="en" sz="1400" dirty="0">
                <a:solidFill>
                  <a:schemeClr val="dk1"/>
                </a:solidFill>
              </a:rPr>
              <a:t>will produce a result of ‘Pass’, ‘Warn’ or fail to help guide a buyer’s decision.</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sz="1400" dirty="0">
                <a:solidFill>
                  <a:schemeClr val="dk1"/>
                </a:solidFill>
              </a:rPr>
              <a:t>Analyze reviews based </a:t>
            </a:r>
            <a:r>
              <a:rPr lang="en" sz="1400" dirty="0">
                <a:solidFill>
                  <a:schemeClr val="dk1"/>
                </a:solidFill>
              </a:rPr>
              <a:t>on language used within reviews, frequency of reviews, how soon after listing reviews are received and the number of reviews which are unverified. </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600" b="1" u="sng" dirty="0">
                <a:solidFill>
                  <a:schemeClr val="hlink"/>
                </a:solidFill>
                <a:hlinkClick r:id="rId5"/>
              </a:rPr>
              <a:t>The Review Index</a:t>
            </a:r>
            <a:endParaRPr sz="1600" b="1" u="sng" dirty="0">
              <a:solidFill>
                <a:schemeClr val="hlink"/>
              </a:solidFill>
              <a:hlinkClick r:id="rId5"/>
            </a:endParaRPr>
          </a:p>
          <a:p>
            <a:pPr marL="0" lvl="0" indent="0" algn="l" rtl="0">
              <a:lnSpc>
                <a:spcPct val="100000"/>
              </a:lnSpc>
              <a:spcBef>
                <a:spcPts val="0"/>
              </a:spcBef>
              <a:spcAft>
                <a:spcPts val="0"/>
              </a:spcAft>
              <a:buClr>
                <a:schemeClr val="dk1"/>
              </a:buClr>
              <a:buSzPts val="1100"/>
              <a:buFont typeface="Arial"/>
              <a:buNone/>
            </a:pPr>
            <a:r>
              <a:rPr lang="en" sz="1400" dirty="0">
                <a:solidFill>
                  <a:schemeClr val="dk1"/>
                </a:solidFill>
              </a:rPr>
              <a:t>Analyses a product’s link to produce an educated guess as to the authenticity of the product’s reviews.  </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400" dirty="0">
                <a:solidFill>
                  <a:schemeClr val="dk1"/>
                </a:solidFill>
              </a:rPr>
              <a:t>The system will then produce a summary of the number of reviews, the number which are unverified and will also include a written summary noting whether or not recurring patterns have been detected which may suggest fake reviews.  </a:t>
            </a:r>
            <a:endParaRPr sz="14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400" dirty="0">
                <a:solidFill>
                  <a:schemeClr val="dk1"/>
                </a:solidFill>
              </a:rPr>
              <a:t>Although a little more basic than Fakespot.com and Reviewmeta.com</a:t>
            </a:r>
            <a:endParaRPr sz="2400" dirty="0"/>
          </a:p>
        </p:txBody>
      </p:sp>
    </p:spTree>
    <p:extLst>
      <p:ext uri="{BB962C8B-B14F-4D97-AF65-F5344CB8AC3E}">
        <p14:creationId xmlns:p14="http://schemas.microsoft.com/office/powerpoint/2010/main" val="758111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ctrTitle"/>
          </p:nvPr>
        </p:nvSpPr>
        <p:spPr>
          <a:xfrm>
            <a:off x="652550" y="690175"/>
            <a:ext cx="7688100" cy="1664700"/>
          </a:xfrm>
          <a:prstGeom prst="rect">
            <a:avLst/>
          </a:prstGeom>
        </p:spPr>
        <p:txBody>
          <a:bodyPr spcFirstLastPara="1" wrap="square" lIns="91425" tIns="91425" rIns="91425" bIns="91425" anchor="t" anchorCtr="0">
            <a:noAutofit/>
          </a:bodyPr>
          <a:lstStyle/>
          <a:p>
            <a:pPr lvl="0"/>
            <a:r>
              <a:rPr lang="en" dirty="0"/>
              <a:t>AI </a:t>
            </a:r>
            <a:r>
              <a:rPr lang="en-US" dirty="0"/>
              <a:t>G</a:t>
            </a:r>
            <a:r>
              <a:rPr lang="en" dirty="0"/>
              <a:t>enerated Fake Reviews</a:t>
            </a:r>
            <a:endParaRPr dirty="0"/>
          </a:p>
        </p:txBody>
      </p:sp>
    </p:spTree>
    <p:extLst>
      <p:ext uri="{BB962C8B-B14F-4D97-AF65-F5344CB8AC3E}">
        <p14:creationId xmlns:p14="http://schemas.microsoft.com/office/powerpoint/2010/main" val="1152325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1"/>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lvl="0"/>
            <a:r>
              <a:rPr lang="en" dirty="0"/>
              <a:t>AI generated fake reviews (Hovy)</a:t>
            </a:r>
            <a:endParaRPr dirty="0"/>
          </a:p>
        </p:txBody>
      </p:sp>
      <p:sp>
        <p:nvSpPr>
          <p:cNvPr id="248" name="Google Shape;248;p41"/>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accent6">
                    <a:lumMod val="50000"/>
                  </a:schemeClr>
                </a:solidFill>
              </a:rPr>
              <a:t>Generator:</a:t>
            </a:r>
            <a:r>
              <a:rPr lang="en-US" b="1" dirty="0"/>
              <a:t> </a:t>
            </a:r>
            <a:r>
              <a:rPr lang="en" dirty="0"/>
              <a:t>Hovy automatically generated fake reviews using a </a:t>
            </a:r>
            <a:r>
              <a:rPr lang="en-US" dirty="0"/>
              <a:t>7</a:t>
            </a:r>
            <a:r>
              <a:rPr lang="en" dirty="0"/>
              <a:t>-gram Markov chain trained with data from the review site Trustpilot. </a:t>
            </a:r>
            <a:endParaRPr dirty="0"/>
          </a:p>
          <a:p>
            <a:pPr marL="0" lvl="0" indent="0" algn="l" rtl="0">
              <a:spcBef>
                <a:spcPts val="1600"/>
              </a:spcBef>
              <a:spcAft>
                <a:spcPts val="0"/>
              </a:spcAft>
              <a:buNone/>
            </a:pPr>
            <a:endParaRPr lang="en" dirty="0"/>
          </a:p>
          <a:p>
            <a:pPr marL="0" lvl="0" indent="0" algn="l" rtl="0">
              <a:spcBef>
                <a:spcPts val="1600"/>
              </a:spcBef>
              <a:spcAft>
                <a:spcPts val="0"/>
              </a:spcAft>
              <a:buNone/>
            </a:pPr>
            <a:endParaRPr lang="en" dirty="0"/>
          </a:p>
          <a:p>
            <a:pPr marL="0" lvl="0" indent="0" algn="l" rtl="0">
              <a:spcBef>
                <a:spcPts val="1600"/>
              </a:spcBef>
              <a:spcAft>
                <a:spcPts val="0"/>
              </a:spcAft>
              <a:buNone/>
            </a:pPr>
            <a:endParaRPr lang="en" dirty="0"/>
          </a:p>
          <a:p>
            <a:pPr marL="0" lvl="0" indent="0" algn="l" rtl="0">
              <a:spcBef>
                <a:spcPts val="1600"/>
              </a:spcBef>
              <a:spcAft>
                <a:spcPts val="0"/>
              </a:spcAft>
              <a:buNone/>
            </a:pPr>
            <a:endParaRPr lang="en" dirty="0"/>
          </a:p>
          <a:p>
            <a:pPr marL="0" lvl="0" indent="0" algn="l" rtl="0">
              <a:spcBef>
                <a:spcPts val="1600"/>
              </a:spcBef>
              <a:spcAft>
                <a:spcPts val="0"/>
              </a:spcAft>
              <a:buNone/>
            </a:pPr>
            <a:r>
              <a:rPr lang="en-US" b="1" dirty="0">
                <a:solidFill>
                  <a:schemeClr val="accent4">
                    <a:lumMod val="25000"/>
                  </a:schemeClr>
                </a:solidFill>
              </a:rPr>
              <a:t>Detector:</a:t>
            </a:r>
            <a:r>
              <a:rPr lang="en-US" dirty="0"/>
              <a:t> </a:t>
            </a:r>
            <a:r>
              <a:rPr lang="en" dirty="0"/>
              <a:t>For classification, he used logistic regression with word n-grams (1  -  4) as features. </a:t>
            </a:r>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249" name="Google Shape;249;p41"/>
          <p:cNvPicPr preferRelativeResize="0"/>
          <p:nvPr/>
        </p:nvPicPr>
        <p:blipFill>
          <a:blip r:embed="rId3">
            <a:alphaModFix/>
          </a:blip>
          <a:stretch>
            <a:fillRect/>
          </a:stretch>
        </p:blipFill>
        <p:spPr>
          <a:xfrm>
            <a:off x="522000" y="1852150"/>
            <a:ext cx="2039250" cy="1276766"/>
          </a:xfrm>
          <a:prstGeom prst="rect">
            <a:avLst/>
          </a:prstGeom>
          <a:noFill/>
          <a:ln>
            <a:noFill/>
          </a:ln>
        </p:spPr>
      </p:pic>
      <p:pic>
        <p:nvPicPr>
          <p:cNvPr id="250" name="Google Shape;250;p41"/>
          <p:cNvPicPr preferRelativeResize="0"/>
          <p:nvPr/>
        </p:nvPicPr>
        <p:blipFill>
          <a:blip r:embed="rId4">
            <a:alphaModFix/>
          </a:blip>
          <a:stretch>
            <a:fillRect/>
          </a:stretch>
        </p:blipFill>
        <p:spPr>
          <a:xfrm>
            <a:off x="3193262" y="1757108"/>
            <a:ext cx="4895850" cy="1466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3"/>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lvl="0"/>
            <a:r>
              <a:rPr lang="en" dirty="0"/>
              <a:t>AI generated fake reviews (Yao et al. )</a:t>
            </a:r>
            <a:endParaRPr dirty="0"/>
          </a:p>
        </p:txBody>
      </p:sp>
      <p:sp>
        <p:nvSpPr>
          <p:cNvPr id="262" name="Google Shape;262;p43"/>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400" dirty="0"/>
              <a:t>Yao et al.  </a:t>
            </a:r>
            <a:r>
              <a:rPr lang="en" sz="2400" dirty="0">
                <a:solidFill>
                  <a:srgbClr val="FF0000"/>
                </a:solidFill>
              </a:rPr>
              <a:t>generated</a:t>
            </a:r>
            <a:r>
              <a:rPr lang="en" sz="2400" dirty="0"/>
              <a:t> fake reviews with a character-level Recurrent Neural Network (RNN) trained with restaurant reviews from Yelp.</a:t>
            </a:r>
            <a:endParaRPr sz="2400" dirty="0"/>
          </a:p>
          <a:p>
            <a:pPr marL="457200" lvl="0" indent="-342900" algn="l" rtl="0">
              <a:spcBef>
                <a:spcPts val="0"/>
              </a:spcBef>
              <a:spcAft>
                <a:spcPts val="0"/>
              </a:spcAft>
              <a:buSzPts val="1800"/>
              <a:buChar char="●"/>
            </a:pPr>
            <a:r>
              <a:rPr lang="en" sz="2400" dirty="0"/>
              <a:t>Were unable to distinguish RNN-generated reviews reliably from those in the Yelp corpus,using:</a:t>
            </a:r>
          </a:p>
          <a:p>
            <a:pPr lvl="1" indent="-342900">
              <a:spcBef>
                <a:spcPts val="0"/>
              </a:spcBef>
              <a:buSzPts val="1800"/>
              <a:buChar char="●"/>
            </a:pPr>
            <a:r>
              <a:rPr lang="en" sz="1800" dirty="0"/>
              <a:t>Linear SVMs with various linguistic features,</a:t>
            </a:r>
          </a:p>
          <a:p>
            <a:pPr lvl="1" indent="-342900">
              <a:spcBef>
                <a:spcPts val="0"/>
              </a:spcBef>
              <a:buSzPts val="1800"/>
              <a:buChar char="●"/>
            </a:pPr>
            <a:r>
              <a:rPr lang="en" sz="1800" dirty="0"/>
              <a:t> Plagiarism detection method Winnowing , </a:t>
            </a:r>
          </a:p>
          <a:p>
            <a:pPr lvl="1" indent="-342900">
              <a:spcBef>
                <a:spcPts val="0"/>
              </a:spcBef>
              <a:buSzPts val="1800"/>
              <a:buChar char="●"/>
            </a:pPr>
            <a:r>
              <a:rPr lang="en" sz="1800" dirty="0"/>
              <a:t>Human evaluators from Amazon Mechanical Turk </a:t>
            </a:r>
            <a:endParaRPr sz="1800" dirty="0"/>
          </a:p>
          <a:p>
            <a:pPr marL="457200" lvl="0" indent="-342900" algn="l" rtl="0">
              <a:spcBef>
                <a:spcPts val="0"/>
              </a:spcBef>
              <a:spcAft>
                <a:spcPts val="0"/>
              </a:spcAft>
              <a:buSzPts val="1800"/>
              <a:buChar char="●"/>
            </a:pPr>
            <a:r>
              <a:rPr lang="en-US" sz="2400" dirty="0">
                <a:solidFill>
                  <a:schemeClr val="tx1">
                    <a:lumMod val="60000"/>
                    <a:lumOff val="40000"/>
                  </a:schemeClr>
                </a:solidFill>
              </a:rPr>
              <a:t>D</a:t>
            </a:r>
            <a:r>
              <a:rPr lang="en" sz="2400" dirty="0">
                <a:solidFill>
                  <a:schemeClr val="tx1">
                    <a:lumMod val="60000"/>
                    <a:lumOff val="40000"/>
                  </a:schemeClr>
                </a:solidFill>
              </a:rPr>
              <a:t>efence</a:t>
            </a:r>
            <a:r>
              <a:rPr lang="en" sz="2400" dirty="0"/>
              <a:t> against their RNN-generated fake reviews:</a:t>
            </a:r>
          </a:p>
          <a:p>
            <a:pPr lvl="1" indent="-342900">
              <a:spcBef>
                <a:spcPts val="0"/>
              </a:spcBef>
              <a:buSzPts val="1800"/>
              <a:buChar char="●"/>
            </a:pPr>
            <a:r>
              <a:rPr lang="en" sz="1800" dirty="0"/>
              <a:t>Statistical differences in character distributions between generated reviews and the training corpus.</a:t>
            </a:r>
            <a:endParaRPr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E0510-4E74-4299-B8BB-A3A81BE85F32}"/>
              </a:ext>
            </a:extLst>
          </p:cNvPr>
          <p:cNvSpPr>
            <a:spLocks noGrp="1"/>
          </p:cNvSpPr>
          <p:nvPr>
            <p:ph type="title"/>
          </p:nvPr>
        </p:nvSpPr>
        <p:spPr/>
        <p:txBody>
          <a:bodyPr/>
          <a:lstStyle/>
          <a:p>
            <a:r>
              <a:rPr lang="en-SG" dirty="0"/>
              <a:t>RNN- as a Text Generative Model</a:t>
            </a:r>
          </a:p>
        </p:txBody>
      </p:sp>
      <p:sp>
        <p:nvSpPr>
          <p:cNvPr id="3" name="Content Placeholder 2">
            <a:extLst>
              <a:ext uri="{FF2B5EF4-FFF2-40B4-BE49-F238E27FC236}">
                <a16:creationId xmlns:a16="http://schemas.microsoft.com/office/drawing/2014/main" id="{AD9CA2B6-07D6-416F-AB08-2966EB7E168F}"/>
              </a:ext>
            </a:extLst>
          </p:cNvPr>
          <p:cNvSpPr>
            <a:spLocks noGrp="1"/>
          </p:cNvSpPr>
          <p:nvPr>
            <p:ph idx="1"/>
          </p:nvPr>
        </p:nvSpPr>
        <p:spPr>
          <a:xfrm>
            <a:off x="713023" y="1017725"/>
            <a:ext cx="7543800" cy="2128084"/>
          </a:xfrm>
        </p:spPr>
        <p:txBody>
          <a:bodyPr>
            <a:normAutofit fontScale="62500" lnSpcReduction="20000"/>
          </a:bodyPr>
          <a:lstStyle/>
          <a:p>
            <a:pPr>
              <a:buSzPct val="65000"/>
              <a:buFont typeface="Wingdings" panose="05000000000000000000" pitchFamily="2" charset="2"/>
              <a:buChar char="q"/>
            </a:pPr>
            <a:r>
              <a:rPr lang="en-SG" sz="2900" dirty="0"/>
              <a:t>Focus on character level</a:t>
            </a:r>
          </a:p>
          <a:p>
            <a:pPr>
              <a:buSzPct val="65000"/>
              <a:buFont typeface="Wingdings" panose="05000000000000000000" pitchFamily="2" charset="2"/>
              <a:buChar char="q"/>
            </a:pPr>
            <a:r>
              <a:rPr lang="en-SG" sz="2900" dirty="0"/>
              <a:t>The hidden layer to capture the relationship between each input and characters prior to it</a:t>
            </a:r>
          </a:p>
          <a:p>
            <a:pPr defTabSz="685800">
              <a:buSzPct val="65000"/>
              <a:buFont typeface="Wingdings" panose="05000000000000000000" pitchFamily="2" charset="2"/>
              <a:buChar char="q"/>
            </a:pPr>
            <a:r>
              <a:rPr lang="en-SG" sz="2900" dirty="0"/>
              <a:t>Conditional probability P (xt+1|(x1, . . . , </a:t>
            </a:r>
            <a:r>
              <a:rPr lang="en-SG" sz="2900" dirty="0" err="1"/>
              <a:t>xt</a:t>
            </a:r>
            <a:r>
              <a:rPr lang="en-SG" sz="2900" dirty="0"/>
              <a:t>))</a:t>
            </a:r>
          </a:p>
          <a:p>
            <a:pPr defTabSz="685800">
              <a:buSzPct val="65000"/>
              <a:buFont typeface="Wingdings" panose="05000000000000000000" pitchFamily="2" charset="2"/>
              <a:buChar char="q"/>
            </a:pPr>
            <a:r>
              <a:rPr lang="en-SG" sz="2900" dirty="0"/>
              <a:t>Temperature controls the novelty of generated text (0 to 1)</a:t>
            </a:r>
          </a:p>
          <a:p>
            <a:pPr marL="914400" lvl="2" indent="-342900" defTabSz="685800">
              <a:spcBef>
                <a:spcPts val="0"/>
              </a:spcBef>
              <a:buSzPct val="65000"/>
              <a:buFont typeface="Wingdings" panose="05000000000000000000" pitchFamily="2" charset="2"/>
              <a:buChar char="q"/>
            </a:pPr>
            <a:r>
              <a:rPr lang="en-SG" sz="2900" dirty="0"/>
              <a:t>Lower temperatures – less diverse text</a:t>
            </a:r>
          </a:p>
          <a:p>
            <a:pPr marL="914400" lvl="2" indent="-342900" defTabSz="685800">
              <a:spcBef>
                <a:spcPts val="0"/>
              </a:spcBef>
              <a:buSzPct val="65000"/>
              <a:buFont typeface="Wingdings" panose="05000000000000000000" pitchFamily="2" charset="2"/>
              <a:buChar char="q"/>
            </a:pPr>
            <a:r>
              <a:rPr lang="en-SG" sz="2900" dirty="0"/>
              <a:t>Higher temperatures- novel text</a:t>
            </a:r>
          </a:p>
          <a:p>
            <a:pPr>
              <a:buSzPct val="65000"/>
              <a:buFont typeface="Wingdings" panose="05000000000000000000" pitchFamily="2" charset="2"/>
              <a:buChar char="q"/>
            </a:pPr>
            <a:endParaRPr lang="en-SG" sz="2400" dirty="0"/>
          </a:p>
        </p:txBody>
      </p:sp>
      <p:pic>
        <p:nvPicPr>
          <p:cNvPr id="4" name="Picture 3">
            <a:extLst>
              <a:ext uri="{FF2B5EF4-FFF2-40B4-BE49-F238E27FC236}">
                <a16:creationId xmlns:a16="http://schemas.microsoft.com/office/drawing/2014/main" id="{6E88DBE5-0818-4D15-8E42-01D3E30CD667}"/>
              </a:ext>
            </a:extLst>
          </p:cNvPr>
          <p:cNvPicPr>
            <a:picLocks noChangeAspect="1"/>
          </p:cNvPicPr>
          <p:nvPr/>
        </p:nvPicPr>
        <p:blipFill>
          <a:blip r:embed="rId2"/>
          <a:stretch>
            <a:fillRect/>
          </a:stretch>
        </p:blipFill>
        <p:spPr>
          <a:xfrm>
            <a:off x="5018629" y="3261300"/>
            <a:ext cx="4125371" cy="1882200"/>
          </a:xfrm>
          <a:prstGeom prst="rect">
            <a:avLst/>
          </a:prstGeom>
        </p:spPr>
      </p:pic>
    </p:spTree>
    <p:extLst>
      <p:ext uri="{BB962C8B-B14F-4D97-AF65-F5344CB8AC3E}">
        <p14:creationId xmlns:p14="http://schemas.microsoft.com/office/powerpoint/2010/main" val="3508224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23181-51C1-4C1A-9792-BB4FE0696BFB}"/>
              </a:ext>
            </a:extLst>
          </p:cNvPr>
          <p:cNvSpPr>
            <a:spLocks noGrp="1"/>
          </p:cNvSpPr>
          <p:nvPr>
            <p:ph type="title"/>
          </p:nvPr>
        </p:nvSpPr>
        <p:spPr>
          <a:xfrm>
            <a:off x="800100" y="207397"/>
            <a:ext cx="7543800" cy="1207008"/>
          </a:xfrm>
        </p:spPr>
        <p:txBody>
          <a:bodyPr/>
          <a:lstStyle/>
          <a:p>
            <a:r>
              <a:rPr lang="en-SG" dirty="0"/>
              <a:t>Problem – Attack Methodology</a:t>
            </a:r>
          </a:p>
        </p:txBody>
      </p:sp>
      <p:sp>
        <p:nvSpPr>
          <p:cNvPr id="3" name="Content Placeholder 2">
            <a:extLst>
              <a:ext uri="{FF2B5EF4-FFF2-40B4-BE49-F238E27FC236}">
                <a16:creationId xmlns:a16="http://schemas.microsoft.com/office/drawing/2014/main" id="{311DDFAA-91F7-44B7-BAF5-D86C6BE16019}"/>
              </a:ext>
            </a:extLst>
          </p:cNvPr>
          <p:cNvSpPr>
            <a:spLocks noGrp="1"/>
          </p:cNvSpPr>
          <p:nvPr>
            <p:ph idx="1"/>
          </p:nvPr>
        </p:nvSpPr>
        <p:spPr>
          <a:xfrm>
            <a:off x="693668" y="1162661"/>
            <a:ext cx="4567170" cy="3263504"/>
          </a:xfrm>
        </p:spPr>
        <p:txBody>
          <a:bodyPr>
            <a:normAutofit/>
          </a:bodyPr>
          <a:lstStyle/>
          <a:p>
            <a:pPr>
              <a:buSzPct val="65000"/>
              <a:buFont typeface="Wingdings" panose="05000000000000000000" pitchFamily="2" charset="2"/>
              <a:buChar char="q"/>
            </a:pPr>
            <a:r>
              <a:rPr lang="en-SG" sz="1350" dirty="0"/>
              <a:t>Training RNN on a review corpus</a:t>
            </a:r>
          </a:p>
          <a:p>
            <a:pPr>
              <a:buSzPct val="65000"/>
              <a:buFont typeface="Wingdings" panose="05000000000000000000" pitchFamily="2" charset="2"/>
              <a:buChar char="q"/>
            </a:pPr>
            <a:r>
              <a:rPr lang="en-SG" sz="1350" dirty="0"/>
              <a:t>Generate initial reviews</a:t>
            </a:r>
          </a:p>
          <a:p>
            <a:pPr>
              <a:buSzPct val="65000"/>
              <a:buFont typeface="Wingdings" panose="05000000000000000000" pitchFamily="2" charset="2"/>
              <a:buChar char="q"/>
            </a:pPr>
            <a:r>
              <a:rPr lang="en-SG" sz="1350" dirty="0"/>
              <a:t>Review customisation</a:t>
            </a:r>
          </a:p>
          <a:p>
            <a:pPr lvl="1">
              <a:buSzPct val="65000"/>
              <a:buFont typeface="Wingdings" panose="05000000000000000000" pitchFamily="2" charset="2"/>
              <a:buChar char="q"/>
            </a:pPr>
            <a:r>
              <a:rPr lang="en-SG" dirty="0"/>
              <a:t>Capture context, and change words</a:t>
            </a:r>
          </a:p>
        </p:txBody>
      </p:sp>
      <p:pic>
        <p:nvPicPr>
          <p:cNvPr id="4" name="Picture 3">
            <a:extLst>
              <a:ext uri="{FF2B5EF4-FFF2-40B4-BE49-F238E27FC236}">
                <a16:creationId xmlns:a16="http://schemas.microsoft.com/office/drawing/2014/main" id="{E87147AC-6749-426C-B175-F5A9B6B2F55E}"/>
              </a:ext>
            </a:extLst>
          </p:cNvPr>
          <p:cNvPicPr>
            <a:picLocks noChangeAspect="1"/>
          </p:cNvPicPr>
          <p:nvPr/>
        </p:nvPicPr>
        <p:blipFill>
          <a:blip r:embed="rId2"/>
          <a:stretch>
            <a:fillRect/>
          </a:stretch>
        </p:blipFill>
        <p:spPr>
          <a:xfrm>
            <a:off x="184125" y="2176176"/>
            <a:ext cx="5189086" cy="1317964"/>
          </a:xfrm>
          <a:prstGeom prst="rect">
            <a:avLst/>
          </a:prstGeom>
        </p:spPr>
      </p:pic>
      <p:pic>
        <p:nvPicPr>
          <p:cNvPr id="5" name="Picture 4">
            <a:extLst>
              <a:ext uri="{FF2B5EF4-FFF2-40B4-BE49-F238E27FC236}">
                <a16:creationId xmlns:a16="http://schemas.microsoft.com/office/drawing/2014/main" id="{E7D983A9-B6CE-422E-8448-EDEBDF9A49E1}"/>
              </a:ext>
            </a:extLst>
          </p:cNvPr>
          <p:cNvPicPr>
            <a:picLocks noChangeAspect="1"/>
          </p:cNvPicPr>
          <p:nvPr/>
        </p:nvPicPr>
        <p:blipFill>
          <a:blip r:embed="rId3"/>
          <a:stretch>
            <a:fillRect/>
          </a:stretch>
        </p:blipFill>
        <p:spPr>
          <a:xfrm>
            <a:off x="1311675" y="3494140"/>
            <a:ext cx="3102910" cy="1612429"/>
          </a:xfrm>
          <a:prstGeom prst="rect">
            <a:avLst/>
          </a:prstGeom>
        </p:spPr>
      </p:pic>
      <p:cxnSp>
        <p:nvCxnSpPr>
          <p:cNvPr id="7" name="Straight Connector 6">
            <a:extLst>
              <a:ext uri="{FF2B5EF4-FFF2-40B4-BE49-F238E27FC236}">
                <a16:creationId xmlns:a16="http://schemas.microsoft.com/office/drawing/2014/main" id="{FF653C7B-DBA4-47B5-8023-7C8F56BBCD73}"/>
              </a:ext>
            </a:extLst>
          </p:cNvPr>
          <p:cNvCxnSpPr>
            <a:cxnSpLocks/>
          </p:cNvCxnSpPr>
          <p:nvPr/>
        </p:nvCxnSpPr>
        <p:spPr>
          <a:xfrm>
            <a:off x="5373210" y="1105506"/>
            <a:ext cx="0" cy="379496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591F683E-9250-4910-9006-1FB533851777}"/>
              </a:ext>
            </a:extLst>
          </p:cNvPr>
          <p:cNvSpPr txBox="1">
            <a:spLocks/>
          </p:cNvSpPr>
          <p:nvPr/>
        </p:nvSpPr>
        <p:spPr>
          <a:xfrm>
            <a:off x="5567886" y="1178932"/>
            <a:ext cx="3255328" cy="326350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SzPct val="65000"/>
              <a:buFont typeface="Wingdings" panose="05000000000000000000" pitchFamily="2" charset="2"/>
              <a:buChar char="q"/>
            </a:pPr>
            <a:r>
              <a:rPr lang="en-SG" sz="1350" dirty="0"/>
              <a:t>Datasets – focussed on Yelp</a:t>
            </a:r>
          </a:p>
          <a:p>
            <a:pPr>
              <a:buSzPct val="65000"/>
              <a:buFont typeface="Wingdings" panose="05000000000000000000" pitchFamily="2" charset="2"/>
              <a:buChar char="q"/>
            </a:pPr>
            <a:r>
              <a:rPr lang="en-SG" sz="1350" dirty="0"/>
              <a:t>Text of review, identity of restaurant and the score</a:t>
            </a:r>
          </a:p>
          <a:p>
            <a:pPr>
              <a:buSzPct val="65000"/>
              <a:buFont typeface="Wingdings" panose="05000000000000000000" pitchFamily="2" charset="2"/>
              <a:buChar char="q"/>
            </a:pPr>
            <a:r>
              <a:rPr lang="en-SG" sz="1350" dirty="0"/>
              <a:t>Three datasets</a:t>
            </a:r>
          </a:p>
          <a:p>
            <a:pPr lvl="1">
              <a:buSzPct val="65000"/>
              <a:buFont typeface="Wingdings" panose="05000000000000000000" pitchFamily="2" charset="2"/>
              <a:buChar char="q"/>
            </a:pPr>
            <a:r>
              <a:rPr lang="en-SG" sz="1350" dirty="0"/>
              <a:t>Training </a:t>
            </a:r>
            <a:r>
              <a:rPr lang="en-SG" sz="1050" dirty="0"/>
              <a:t>(57M Words, 304 characters)</a:t>
            </a:r>
          </a:p>
          <a:p>
            <a:pPr lvl="1">
              <a:buSzPct val="65000"/>
              <a:buFont typeface="Wingdings" panose="05000000000000000000" pitchFamily="2" charset="2"/>
              <a:buChar char="q"/>
            </a:pPr>
            <a:r>
              <a:rPr lang="en-SG" sz="1350" dirty="0"/>
              <a:t>Ground-Truth ( </a:t>
            </a:r>
            <a:r>
              <a:rPr lang="en-SG" sz="1200" dirty="0"/>
              <a:t>table below</a:t>
            </a:r>
            <a:r>
              <a:rPr lang="en-SG" sz="1350" dirty="0"/>
              <a:t>)</a:t>
            </a:r>
          </a:p>
          <a:p>
            <a:pPr lvl="1">
              <a:buSzPct val="65000"/>
              <a:buFont typeface="Wingdings" panose="05000000000000000000" pitchFamily="2" charset="2"/>
              <a:buChar char="q"/>
            </a:pPr>
            <a:r>
              <a:rPr lang="en-SG" sz="1350" dirty="0"/>
              <a:t>Attack (</a:t>
            </a:r>
            <a:r>
              <a:rPr lang="en-SG" sz="1200" dirty="0"/>
              <a:t>aligned with ground-truth</a:t>
            </a:r>
            <a:r>
              <a:rPr lang="en-SG" sz="1350" dirty="0"/>
              <a:t>)</a:t>
            </a:r>
          </a:p>
          <a:p>
            <a:pPr marL="0" indent="0">
              <a:buSzPct val="65000"/>
              <a:buNone/>
            </a:pPr>
            <a:endParaRPr lang="en-SG" sz="1350" dirty="0"/>
          </a:p>
          <a:p>
            <a:pPr lvl="1">
              <a:buSzPct val="65000"/>
              <a:buFont typeface="Wingdings" panose="05000000000000000000" pitchFamily="2" charset="2"/>
              <a:buChar char="q"/>
            </a:pPr>
            <a:endParaRPr lang="en-SG" sz="1350" dirty="0"/>
          </a:p>
        </p:txBody>
      </p:sp>
      <p:sp>
        <p:nvSpPr>
          <p:cNvPr id="12" name="TextBox 11">
            <a:extLst>
              <a:ext uri="{FF2B5EF4-FFF2-40B4-BE49-F238E27FC236}">
                <a16:creationId xmlns:a16="http://schemas.microsoft.com/office/drawing/2014/main" id="{0C5ACCA7-818D-49F4-AD04-40F835CFBA51}"/>
              </a:ext>
            </a:extLst>
          </p:cNvPr>
          <p:cNvSpPr txBox="1"/>
          <p:nvPr/>
        </p:nvSpPr>
        <p:spPr>
          <a:xfrm>
            <a:off x="693669" y="2933816"/>
            <a:ext cx="601447" cy="230832"/>
          </a:xfrm>
          <a:prstGeom prst="rect">
            <a:avLst/>
          </a:prstGeom>
          <a:solidFill>
            <a:schemeClr val="accent1">
              <a:lumMod val="60000"/>
              <a:lumOff val="40000"/>
            </a:schemeClr>
          </a:solidFill>
        </p:spPr>
        <p:txBody>
          <a:bodyPr wrap="none" rtlCol="0">
            <a:spAutoFit/>
          </a:bodyPr>
          <a:lstStyle/>
          <a:p>
            <a:r>
              <a:rPr lang="en-SG" sz="900" dirty="0"/>
              <a:t>Training</a:t>
            </a:r>
          </a:p>
        </p:txBody>
      </p:sp>
      <p:sp>
        <p:nvSpPr>
          <p:cNvPr id="13" name="TextBox 12">
            <a:extLst>
              <a:ext uri="{FF2B5EF4-FFF2-40B4-BE49-F238E27FC236}">
                <a16:creationId xmlns:a16="http://schemas.microsoft.com/office/drawing/2014/main" id="{C071C05D-5C91-467E-96D1-28C6F5C33D61}"/>
              </a:ext>
            </a:extLst>
          </p:cNvPr>
          <p:cNvSpPr txBox="1"/>
          <p:nvPr/>
        </p:nvSpPr>
        <p:spPr>
          <a:xfrm>
            <a:off x="3632614" y="2795240"/>
            <a:ext cx="870751" cy="230832"/>
          </a:xfrm>
          <a:prstGeom prst="rect">
            <a:avLst/>
          </a:prstGeom>
          <a:solidFill>
            <a:schemeClr val="accent1">
              <a:lumMod val="60000"/>
              <a:lumOff val="40000"/>
            </a:schemeClr>
          </a:solidFill>
        </p:spPr>
        <p:txBody>
          <a:bodyPr wrap="none" rtlCol="0">
            <a:spAutoFit/>
          </a:bodyPr>
          <a:lstStyle/>
          <a:p>
            <a:r>
              <a:rPr lang="en-SG" sz="900" dirty="0"/>
              <a:t>Ground Truth</a:t>
            </a:r>
          </a:p>
        </p:txBody>
      </p:sp>
      <p:sp>
        <p:nvSpPr>
          <p:cNvPr id="16" name="TextBox 15">
            <a:extLst>
              <a:ext uri="{FF2B5EF4-FFF2-40B4-BE49-F238E27FC236}">
                <a16:creationId xmlns:a16="http://schemas.microsoft.com/office/drawing/2014/main" id="{27F821D8-8200-4C8F-8470-6F9A711C48DD}"/>
              </a:ext>
            </a:extLst>
          </p:cNvPr>
          <p:cNvSpPr txBox="1"/>
          <p:nvPr/>
        </p:nvSpPr>
        <p:spPr>
          <a:xfrm>
            <a:off x="3996805" y="2450444"/>
            <a:ext cx="505267" cy="230832"/>
          </a:xfrm>
          <a:prstGeom prst="rect">
            <a:avLst/>
          </a:prstGeom>
          <a:solidFill>
            <a:schemeClr val="accent1">
              <a:lumMod val="60000"/>
              <a:lumOff val="40000"/>
            </a:schemeClr>
          </a:solidFill>
        </p:spPr>
        <p:txBody>
          <a:bodyPr wrap="none" rtlCol="0">
            <a:spAutoFit/>
          </a:bodyPr>
          <a:lstStyle/>
          <a:p>
            <a:r>
              <a:rPr lang="en-SG" sz="900" dirty="0"/>
              <a:t>Attack</a:t>
            </a:r>
          </a:p>
        </p:txBody>
      </p:sp>
      <p:sp>
        <p:nvSpPr>
          <p:cNvPr id="17" name="TextBox 16">
            <a:extLst>
              <a:ext uri="{FF2B5EF4-FFF2-40B4-BE49-F238E27FC236}">
                <a16:creationId xmlns:a16="http://schemas.microsoft.com/office/drawing/2014/main" id="{7E3F0278-4656-4040-BEE3-DB6EB714707E}"/>
              </a:ext>
            </a:extLst>
          </p:cNvPr>
          <p:cNvSpPr txBox="1"/>
          <p:nvPr/>
        </p:nvSpPr>
        <p:spPr>
          <a:xfrm>
            <a:off x="1654209" y="4426165"/>
            <a:ext cx="505267" cy="230832"/>
          </a:xfrm>
          <a:prstGeom prst="rect">
            <a:avLst/>
          </a:prstGeom>
          <a:solidFill>
            <a:schemeClr val="accent1">
              <a:lumMod val="60000"/>
              <a:lumOff val="40000"/>
            </a:schemeClr>
          </a:solidFill>
          <a:ln>
            <a:solidFill>
              <a:schemeClr val="accent1">
                <a:lumMod val="40000"/>
                <a:lumOff val="60000"/>
              </a:schemeClr>
            </a:solidFill>
          </a:ln>
        </p:spPr>
        <p:txBody>
          <a:bodyPr wrap="none" rtlCol="0">
            <a:spAutoFit/>
          </a:bodyPr>
          <a:lstStyle/>
          <a:p>
            <a:r>
              <a:rPr lang="en-SG" sz="900" dirty="0"/>
              <a:t>Attack</a:t>
            </a:r>
          </a:p>
        </p:txBody>
      </p:sp>
      <p:pic>
        <p:nvPicPr>
          <p:cNvPr id="20" name="Picture 19">
            <a:extLst>
              <a:ext uri="{FF2B5EF4-FFF2-40B4-BE49-F238E27FC236}">
                <a16:creationId xmlns:a16="http://schemas.microsoft.com/office/drawing/2014/main" id="{2442DD46-C6C7-45BC-B664-FF85B4D45A2D}"/>
              </a:ext>
            </a:extLst>
          </p:cNvPr>
          <p:cNvPicPr>
            <a:picLocks noChangeAspect="1"/>
          </p:cNvPicPr>
          <p:nvPr/>
        </p:nvPicPr>
        <p:blipFill>
          <a:blip r:embed="rId4"/>
          <a:stretch>
            <a:fillRect/>
          </a:stretch>
        </p:blipFill>
        <p:spPr>
          <a:xfrm>
            <a:off x="5477477" y="3002990"/>
            <a:ext cx="3436144" cy="1393031"/>
          </a:xfrm>
          <a:prstGeom prst="rect">
            <a:avLst/>
          </a:prstGeom>
        </p:spPr>
      </p:pic>
    </p:spTree>
    <p:extLst>
      <p:ext uri="{BB962C8B-B14F-4D97-AF65-F5344CB8AC3E}">
        <p14:creationId xmlns:p14="http://schemas.microsoft.com/office/powerpoint/2010/main" val="3427081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a:t>
            </a:r>
            <a:endParaRPr/>
          </a:p>
        </p:txBody>
      </p:sp>
      <p:pic>
        <p:nvPicPr>
          <p:cNvPr id="139" name="Google Shape;139;p26"/>
          <p:cNvPicPr preferRelativeResize="0"/>
          <p:nvPr/>
        </p:nvPicPr>
        <p:blipFill>
          <a:blip r:embed="rId3">
            <a:alphaModFix/>
          </a:blip>
          <a:stretch>
            <a:fillRect/>
          </a:stretch>
        </p:blipFill>
        <p:spPr>
          <a:xfrm>
            <a:off x="2805824" y="2224587"/>
            <a:ext cx="2417275" cy="935602"/>
          </a:xfrm>
          <a:prstGeom prst="rect">
            <a:avLst/>
          </a:prstGeom>
          <a:noFill/>
          <a:ln>
            <a:noFill/>
          </a:ln>
        </p:spPr>
      </p:pic>
      <p:pic>
        <p:nvPicPr>
          <p:cNvPr id="140" name="Google Shape;140;p26"/>
          <p:cNvPicPr preferRelativeResize="0"/>
          <p:nvPr/>
        </p:nvPicPr>
        <p:blipFill>
          <a:blip r:embed="rId4">
            <a:alphaModFix/>
          </a:blip>
          <a:stretch>
            <a:fillRect/>
          </a:stretch>
        </p:blipFill>
        <p:spPr>
          <a:xfrm>
            <a:off x="4102300" y="3336125"/>
            <a:ext cx="5100276" cy="1036650"/>
          </a:xfrm>
          <a:prstGeom prst="rect">
            <a:avLst/>
          </a:prstGeom>
          <a:noFill/>
          <a:ln>
            <a:noFill/>
          </a:ln>
          <a:effectLst>
            <a:reflection endPos="30000" dist="38100" dir="5400000" fadeDir="5400012" sy="-100000" algn="bl" rotWithShape="0"/>
          </a:effectLst>
        </p:spPr>
      </p:pic>
      <p:sp>
        <p:nvSpPr>
          <p:cNvPr id="141" name="Google Shape;141;p26"/>
          <p:cNvSpPr txBox="1">
            <a:spLocks noGrp="1"/>
          </p:cNvSpPr>
          <p:nvPr>
            <p:ph type="body" idx="1"/>
          </p:nvPr>
        </p:nvSpPr>
        <p:spPr>
          <a:xfrm>
            <a:off x="434225" y="720000"/>
            <a:ext cx="8351700" cy="1405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Times New Roman"/>
              <a:buChar char="➢"/>
            </a:pPr>
            <a:r>
              <a:rPr lang="en" dirty="0">
                <a:solidFill>
                  <a:srgbClr val="1C4587"/>
                </a:solidFill>
                <a:latin typeface="Times New Roman"/>
                <a:ea typeface="Times New Roman"/>
                <a:cs typeface="Times New Roman"/>
                <a:sym typeface="Times New Roman"/>
              </a:rPr>
              <a:t>Reviews present a new way to learn about product quality</a:t>
            </a:r>
            <a:endParaRPr dirty="0">
              <a:solidFill>
                <a:srgbClr val="1C4587"/>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dirty="0">
                <a:solidFill>
                  <a:srgbClr val="1C4587"/>
                </a:solidFill>
                <a:latin typeface="Times New Roman"/>
                <a:ea typeface="Times New Roman"/>
                <a:cs typeface="Times New Roman"/>
                <a:sym typeface="Times New Roman"/>
              </a:rPr>
              <a:t>Around </a:t>
            </a:r>
            <a:r>
              <a:rPr lang="en" b="1" i="1" dirty="0">
                <a:solidFill>
                  <a:srgbClr val="FF0000"/>
                </a:solidFill>
                <a:latin typeface="Times New Roman"/>
                <a:ea typeface="Times New Roman"/>
                <a:cs typeface="Times New Roman"/>
                <a:sym typeface="Times New Roman"/>
              </a:rPr>
              <a:t>20%</a:t>
            </a:r>
            <a:r>
              <a:rPr lang="en" dirty="0">
                <a:solidFill>
                  <a:srgbClr val="1C4587"/>
                </a:solidFill>
                <a:latin typeface="Times New Roman"/>
                <a:ea typeface="Times New Roman"/>
                <a:cs typeface="Times New Roman"/>
                <a:sym typeface="Times New Roman"/>
              </a:rPr>
              <a:t> reviews on Yelp are estimated to be </a:t>
            </a:r>
            <a:r>
              <a:rPr lang="en" b="1" i="1" dirty="0">
                <a:solidFill>
                  <a:srgbClr val="FF0000"/>
                </a:solidFill>
                <a:latin typeface="Times New Roman"/>
                <a:ea typeface="Times New Roman"/>
                <a:cs typeface="Times New Roman"/>
                <a:sym typeface="Times New Roman"/>
              </a:rPr>
              <a:t>faked</a:t>
            </a:r>
            <a:r>
              <a:rPr lang="en" dirty="0">
                <a:solidFill>
                  <a:srgbClr val="1C4587"/>
                </a:solidFill>
                <a:latin typeface="Times New Roman"/>
                <a:ea typeface="Times New Roman"/>
                <a:cs typeface="Times New Roman"/>
                <a:sym typeface="Times New Roman"/>
              </a:rPr>
              <a:t> by paid human writers, which is misleading when consumers are making decisions.</a:t>
            </a:r>
            <a:endParaRPr dirty="0">
              <a:solidFill>
                <a:srgbClr val="1C4587"/>
              </a:solidFill>
              <a:latin typeface="Times New Roman"/>
              <a:ea typeface="Times New Roman"/>
              <a:cs typeface="Times New Roman"/>
              <a:sym typeface="Times New Roman"/>
            </a:endParaRPr>
          </a:p>
          <a:p>
            <a:pPr marL="457200" lvl="0" indent="-342900" algn="l" rtl="0">
              <a:spcBef>
                <a:spcPts val="0"/>
              </a:spcBef>
              <a:spcAft>
                <a:spcPts val="0"/>
              </a:spcAft>
              <a:buClr>
                <a:srgbClr val="1C4587"/>
              </a:buClr>
              <a:buSzPts val="1800"/>
              <a:buFont typeface="Times New Roman"/>
              <a:buChar char="➢"/>
            </a:pPr>
            <a:r>
              <a:rPr lang="en" dirty="0">
                <a:solidFill>
                  <a:srgbClr val="1C4587"/>
                </a:solidFill>
                <a:latin typeface="Times New Roman"/>
                <a:ea typeface="Times New Roman"/>
                <a:cs typeface="Times New Roman"/>
                <a:sym typeface="Times New Roman"/>
              </a:rPr>
              <a:t>Impact of review: 1 star increase leads to a 5% increase in revenue for independent restaurants*</a:t>
            </a:r>
            <a:endParaRPr dirty="0">
              <a:solidFill>
                <a:srgbClr val="1C4587"/>
              </a:solidFill>
              <a:latin typeface="Times New Roman"/>
              <a:ea typeface="Times New Roman"/>
              <a:cs typeface="Times New Roman"/>
              <a:sym typeface="Times New Roman"/>
            </a:endParaRPr>
          </a:p>
          <a:p>
            <a:pPr marL="0" lvl="0" indent="0" algn="l" rtl="0">
              <a:spcBef>
                <a:spcPts val="1600"/>
              </a:spcBef>
              <a:spcAft>
                <a:spcPts val="1600"/>
              </a:spcAft>
              <a:buNone/>
            </a:pPr>
            <a:endParaRPr dirty="0"/>
          </a:p>
        </p:txBody>
      </p:sp>
      <p:pic>
        <p:nvPicPr>
          <p:cNvPr id="142" name="Google Shape;142;p26"/>
          <p:cNvPicPr preferRelativeResize="0"/>
          <p:nvPr/>
        </p:nvPicPr>
        <p:blipFill>
          <a:blip r:embed="rId5">
            <a:alphaModFix/>
          </a:blip>
          <a:stretch>
            <a:fillRect/>
          </a:stretch>
        </p:blipFill>
        <p:spPr>
          <a:xfrm>
            <a:off x="5792187" y="2362824"/>
            <a:ext cx="724122" cy="666311"/>
          </a:xfrm>
          <a:prstGeom prst="rect">
            <a:avLst/>
          </a:prstGeom>
          <a:noFill/>
          <a:ln>
            <a:noFill/>
          </a:ln>
        </p:spPr>
      </p:pic>
      <p:sp>
        <p:nvSpPr>
          <p:cNvPr id="144" name="Google Shape;144;p26"/>
          <p:cNvSpPr txBox="1"/>
          <p:nvPr/>
        </p:nvSpPr>
        <p:spPr>
          <a:xfrm>
            <a:off x="146950" y="4849575"/>
            <a:ext cx="6511200" cy="75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rgbClr val="1C4587"/>
                </a:solidFill>
                <a:latin typeface="Times New Roman"/>
                <a:ea typeface="Times New Roman"/>
                <a:cs typeface="Times New Roman"/>
                <a:sym typeface="Times New Roman"/>
              </a:rPr>
              <a:t>*Reviews, Reputation, andRevenue: The Case ofYelp.com, Harvard Study by M. Luca</a:t>
            </a:r>
            <a:endParaRPr sz="1100">
              <a:latin typeface="Lato"/>
              <a:ea typeface="Lato"/>
              <a:cs typeface="Lato"/>
              <a:sym typeface="Lato"/>
            </a:endParaRPr>
          </a:p>
        </p:txBody>
      </p:sp>
      <p:pic>
        <p:nvPicPr>
          <p:cNvPr id="145" name="Google Shape;145;p26"/>
          <p:cNvPicPr preferRelativeResize="0"/>
          <p:nvPr/>
        </p:nvPicPr>
        <p:blipFill>
          <a:blip r:embed="rId6">
            <a:alphaModFix/>
          </a:blip>
          <a:stretch>
            <a:fillRect/>
          </a:stretch>
        </p:blipFill>
        <p:spPr>
          <a:xfrm>
            <a:off x="0" y="3259275"/>
            <a:ext cx="2725903" cy="1405500"/>
          </a:xfrm>
          <a:prstGeom prst="rect">
            <a:avLst/>
          </a:prstGeom>
          <a:noFill/>
          <a:ln>
            <a:noFill/>
          </a:ln>
        </p:spPr>
      </p:pic>
      <p:sp>
        <p:nvSpPr>
          <p:cNvPr id="2" name="Arrow: Right 1">
            <a:extLst>
              <a:ext uri="{FF2B5EF4-FFF2-40B4-BE49-F238E27FC236}">
                <a16:creationId xmlns:a16="http://schemas.microsoft.com/office/drawing/2014/main" id="{C2C2645E-3F1E-4D42-96F8-4AA91FF99357}"/>
              </a:ext>
            </a:extLst>
          </p:cNvPr>
          <p:cNvSpPr/>
          <p:nvPr/>
        </p:nvSpPr>
        <p:spPr>
          <a:xfrm>
            <a:off x="6590449" y="2480114"/>
            <a:ext cx="772518" cy="382990"/>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p>
        </p:txBody>
      </p:sp>
      <p:pic>
        <p:nvPicPr>
          <p:cNvPr id="12" name="Picture 2" descr="Image result for money png free">
            <a:extLst>
              <a:ext uri="{FF2B5EF4-FFF2-40B4-BE49-F238E27FC236}">
                <a16:creationId xmlns:a16="http://schemas.microsoft.com/office/drawing/2014/main" id="{A848D98A-6E14-4065-A019-9E639E0B1382}"/>
              </a:ext>
            </a:extLst>
          </p:cNvPr>
          <p:cNvPicPr>
            <a:picLocks noChangeAspect="1" noChangeArrowheads="1"/>
          </p:cNvPicPr>
          <p:nvPr/>
        </p:nvPicPr>
        <p:blipFill rotWithShape="1">
          <a:blip r:embed="rId7">
            <a:extLst>
              <a:ext uri="{BEBA8EAE-BF5A-486C-A8C5-ECC9F3942E4B}">
                <a14:imgProps xmlns:a14="http://schemas.microsoft.com/office/drawing/2010/main">
                  <a14:imgLayer r:embed="rId8">
                    <a14:imgEffect>
                      <a14:backgroundRemoval t="18762" b="79940" l="18284" r="85900"/>
                    </a14:imgEffect>
                  </a14:imgLayer>
                </a14:imgProps>
              </a:ext>
              <a:ext uri="{28A0092B-C50C-407E-A947-70E740481C1C}">
                <a14:useLocalDpi xmlns:a14="http://schemas.microsoft.com/office/drawing/2010/main" val="0"/>
              </a:ext>
            </a:extLst>
          </a:blip>
          <a:srcRect l="9832" t="11114" r="5648" b="12413"/>
          <a:stretch/>
        </p:blipFill>
        <p:spPr bwMode="auto">
          <a:xfrm>
            <a:off x="7437107" y="2339334"/>
            <a:ext cx="724122" cy="6551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4"/>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lvl="0"/>
            <a:r>
              <a:rPr lang="en" dirty="0"/>
              <a:t>AI generated fake reviews (Juuti et al. )</a:t>
            </a:r>
            <a:endParaRPr dirty="0"/>
          </a:p>
          <a:p>
            <a:pPr marL="0" lvl="0" indent="0" algn="l" rtl="0">
              <a:spcBef>
                <a:spcPts val="0"/>
              </a:spcBef>
              <a:spcAft>
                <a:spcPts val="0"/>
              </a:spcAft>
              <a:buNone/>
            </a:pPr>
            <a:endParaRPr dirty="0"/>
          </a:p>
        </p:txBody>
      </p:sp>
      <p:sp>
        <p:nvSpPr>
          <p:cNvPr id="268" name="Google Shape;268;p44"/>
          <p:cNvSpPr txBox="1">
            <a:spLocks noGrp="1"/>
          </p:cNvSpPr>
          <p:nvPr>
            <p:ph type="body" idx="1"/>
          </p:nvPr>
        </p:nvSpPr>
        <p:spPr>
          <a:xfrm>
            <a:off x="355424" y="628500"/>
            <a:ext cx="8918229" cy="4168688"/>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Juuti et al.  utilized Neural Machine Translation (NMT) to generate context-appropriate restaurant reviews.</a:t>
            </a:r>
          </a:p>
          <a:p>
            <a:pPr lvl="0"/>
            <a:r>
              <a:rPr lang="en-US" dirty="0"/>
              <a:t>They include an encoder network and a decoder network, which are jointly optimized to produce a translation of one sequence to another. </a:t>
            </a:r>
          </a:p>
          <a:p>
            <a:pPr lvl="1"/>
            <a:r>
              <a:rPr lang="en-US" sz="1600" dirty="0"/>
              <a:t>The </a:t>
            </a:r>
            <a:r>
              <a:rPr lang="en-US" sz="1600" b="1" dirty="0">
                <a:solidFill>
                  <a:schemeClr val="accent5"/>
                </a:solidFill>
              </a:rPr>
              <a:t>encoder</a:t>
            </a:r>
            <a:r>
              <a:rPr lang="en-US" sz="1600" dirty="0"/>
              <a:t> rolls over the input data in sequence and produces one n-dimensional context vector representation for the sentence. </a:t>
            </a:r>
          </a:p>
          <a:p>
            <a:pPr lvl="1"/>
            <a:r>
              <a:rPr lang="en-US" sz="1600" dirty="0"/>
              <a:t>The decoder then generates output sequences based on the embedding vector and an attention module, which is taught to associate output words with certain input words. </a:t>
            </a:r>
          </a:p>
          <a:p>
            <a:pPr lvl="1"/>
            <a:r>
              <a:rPr lang="en-US" sz="1600" dirty="0"/>
              <a:t>The generation typically continues until a specific EOS (end of sentence) token is encountered. The review length can be controlled in many ways, e.g. by setting the probability of generating the EOS token to zero until the required length is reached.</a:t>
            </a:r>
          </a:p>
          <a:p>
            <a:pPr marL="457200" lvl="0" indent="-342900" algn="l" rtl="0">
              <a:spcBef>
                <a:spcPts val="0"/>
              </a:spcBef>
              <a:spcAft>
                <a:spcPts val="0"/>
              </a:spcAft>
              <a:buSzPts val="1800"/>
              <a:buChar char="●"/>
            </a:pPr>
            <a:endParaRPr lang="en" dirty="0"/>
          </a:p>
          <a:p>
            <a:pPr marL="114300" lvl="0" indent="0" algn="l" rtl="0">
              <a:spcBef>
                <a:spcPts val="0"/>
              </a:spcBef>
              <a:spcAft>
                <a:spcPts val="0"/>
              </a:spcAft>
              <a:buSzPts val="1800"/>
              <a:buNone/>
            </a:pPr>
            <a:endParaRPr lang="e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CEC4B-725D-47FA-AC1D-96C55301A490}"/>
              </a:ext>
            </a:extLst>
          </p:cNvPr>
          <p:cNvSpPr>
            <a:spLocks noGrp="1"/>
          </p:cNvSpPr>
          <p:nvPr>
            <p:ph type="title"/>
          </p:nvPr>
        </p:nvSpPr>
        <p:spPr/>
        <p:txBody>
          <a:bodyPr/>
          <a:lstStyle/>
          <a:p>
            <a:r>
              <a:rPr lang="en" dirty="0"/>
              <a:t>AI generated fake reviews (Juuti et al. )</a:t>
            </a:r>
            <a:endParaRPr lang="en-US" dirty="0"/>
          </a:p>
        </p:txBody>
      </p:sp>
      <p:sp>
        <p:nvSpPr>
          <p:cNvPr id="3" name="Text Placeholder 2">
            <a:extLst>
              <a:ext uri="{FF2B5EF4-FFF2-40B4-BE49-F238E27FC236}">
                <a16:creationId xmlns:a16="http://schemas.microsoft.com/office/drawing/2014/main" id="{2161FE7E-E295-4F16-B062-42CADECEFBFF}"/>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CDFD647E-B89F-432C-8DA7-49F5F44553DF}"/>
              </a:ext>
            </a:extLst>
          </p:cNvPr>
          <p:cNvPicPr>
            <a:picLocks noChangeAspect="1"/>
          </p:cNvPicPr>
          <p:nvPr/>
        </p:nvPicPr>
        <p:blipFill>
          <a:blip r:embed="rId3"/>
          <a:stretch>
            <a:fillRect/>
          </a:stretch>
        </p:blipFill>
        <p:spPr>
          <a:xfrm>
            <a:off x="68239" y="720000"/>
            <a:ext cx="9144000" cy="3783761"/>
          </a:xfrm>
          <a:prstGeom prst="rect">
            <a:avLst/>
          </a:prstGeom>
        </p:spPr>
      </p:pic>
      <p:sp>
        <p:nvSpPr>
          <p:cNvPr id="5" name="TextBox 4">
            <a:extLst>
              <a:ext uri="{FF2B5EF4-FFF2-40B4-BE49-F238E27FC236}">
                <a16:creationId xmlns:a16="http://schemas.microsoft.com/office/drawing/2014/main" id="{EC904002-B5F0-455A-A150-E05112574F12}"/>
              </a:ext>
            </a:extLst>
          </p:cNvPr>
          <p:cNvSpPr txBox="1"/>
          <p:nvPr/>
        </p:nvSpPr>
        <p:spPr>
          <a:xfrm>
            <a:off x="150125" y="4606500"/>
            <a:ext cx="5604419" cy="584775"/>
          </a:xfrm>
          <a:prstGeom prst="rect">
            <a:avLst/>
          </a:prstGeom>
          <a:noFill/>
        </p:spPr>
        <p:txBody>
          <a:bodyPr wrap="none" rtlCol="0">
            <a:spAutoFit/>
          </a:bodyPr>
          <a:lstStyle/>
          <a:p>
            <a:r>
              <a:rPr lang="en-US" sz="1600" i="1" dirty="0">
                <a:solidFill>
                  <a:schemeClr val="accent2">
                    <a:lumMod val="50000"/>
                  </a:schemeClr>
                </a:solidFill>
              </a:rPr>
              <a:t>B: controls how much of the vocabulary is forgotten </a:t>
            </a:r>
          </a:p>
          <a:p>
            <a:r>
              <a:rPr lang="el-GR" sz="1600" i="1" dirty="0">
                <a:solidFill>
                  <a:schemeClr val="accent2">
                    <a:lumMod val="50000"/>
                  </a:schemeClr>
                </a:solidFill>
              </a:rPr>
              <a:t>Λ</a:t>
            </a:r>
            <a:r>
              <a:rPr lang="en-US" sz="1600" i="1" dirty="0">
                <a:solidFill>
                  <a:schemeClr val="accent2">
                    <a:lumMod val="50000"/>
                  </a:schemeClr>
                </a:solidFill>
              </a:rPr>
              <a:t>: is a soft penalty of including “forgotten” words in a review</a:t>
            </a:r>
          </a:p>
        </p:txBody>
      </p:sp>
    </p:spTree>
    <p:extLst>
      <p:ext uri="{BB962C8B-B14F-4D97-AF65-F5344CB8AC3E}">
        <p14:creationId xmlns:p14="http://schemas.microsoft.com/office/powerpoint/2010/main" val="2517900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38485-8656-4A14-B53F-80371F1F8351}"/>
              </a:ext>
            </a:extLst>
          </p:cNvPr>
          <p:cNvSpPr>
            <a:spLocks noGrp="1"/>
          </p:cNvSpPr>
          <p:nvPr>
            <p:ph type="title"/>
          </p:nvPr>
        </p:nvSpPr>
        <p:spPr/>
        <p:txBody>
          <a:bodyPr/>
          <a:lstStyle/>
          <a:p>
            <a:r>
              <a:rPr lang="en-US" dirty="0"/>
              <a:t>Sample of Data</a:t>
            </a:r>
          </a:p>
        </p:txBody>
      </p:sp>
      <p:sp>
        <p:nvSpPr>
          <p:cNvPr id="3" name="Text Placeholder 2">
            <a:extLst>
              <a:ext uri="{FF2B5EF4-FFF2-40B4-BE49-F238E27FC236}">
                <a16:creationId xmlns:a16="http://schemas.microsoft.com/office/drawing/2014/main" id="{11273C35-BF68-4381-98EF-D1E451A70880}"/>
              </a:ext>
            </a:extLst>
          </p:cNvPr>
          <p:cNvSpPr>
            <a:spLocks noGrp="1"/>
          </p:cNvSpPr>
          <p:nvPr>
            <p:ph type="body" idx="1"/>
          </p:nvPr>
        </p:nvSpPr>
        <p:spPr/>
        <p:txBody>
          <a:bodyPr/>
          <a:lstStyle/>
          <a:p>
            <a:r>
              <a:rPr lang="en-US" b="1" dirty="0"/>
              <a:t>5 Public House Las Vegas NV Gastropubs Restaurants </a:t>
            </a:r>
            <a:r>
              <a:rPr lang="en-US" dirty="0"/>
              <a:t>&gt; </a:t>
            </a:r>
            <a:r>
              <a:rPr lang="en-US" i="1" dirty="0" err="1">
                <a:solidFill>
                  <a:schemeClr val="accent5"/>
                </a:solidFill>
              </a:rPr>
              <a:t>Excellentfood</a:t>
            </a:r>
            <a:r>
              <a:rPr lang="en-US" i="1" dirty="0">
                <a:solidFill>
                  <a:schemeClr val="accent5"/>
                </a:solidFill>
              </a:rPr>
              <a:t> and service . Pricey , but well worth it . I would </a:t>
            </a:r>
            <a:r>
              <a:rPr lang="en-US" i="1" dirty="0" err="1">
                <a:solidFill>
                  <a:schemeClr val="accent5"/>
                </a:solidFill>
              </a:rPr>
              <a:t>recommendthe</a:t>
            </a:r>
            <a:r>
              <a:rPr lang="en-US" i="1" dirty="0">
                <a:solidFill>
                  <a:schemeClr val="accent5"/>
                </a:solidFill>
              </a:rPr>
              <a:t> bone marrow and sampler platter for appetizers .</a:t>
            </a:r>
          </a:p>
          <a:p>
            <a:endParaRPr lang="en-US" i="1" dirty="0">
              <a:solidFill>
                <a:schemeClr val="accent5"/>
              </a:solidFill>
            </a:endParaRPr>
          </a:p>
          <a:p>
            <a:r>
              <a:rPr lang="en-US" dirty="0"/>
              <a:t>The order[rating name city state tags]is kept constant. Training the model conditions it to associate certain sequences of words in the input sentence with others in the output.</a:t>
            </a:r>
          </a:p>
        </p:txBody>
      </p:sp>
    </p:spTree>
    <p:extLst>
      <p:ext uri="{BB962C8B-B14F-4D97-AF65-F5344CB8AC3E}">
        <p14:creationId xmlns:p14="http://schemas.microsoft.com/office/powerpoint/2010/main" val="16934105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6"/>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lvl="0"/>
            <a:r>
              <a:rPr lang="en" dirty="0">
                <a:solidFill>
                  <a:srgbClr val="1A1A1A"/>
                </a:solidFill>
              </a:rPr>
              <a:t>AI generated fake reviews (Juuti et al. )</a:t>
            </a:r>
            <a:endParaRPr dirty="0"/>
          </a:p>
        </p:txBody>
      </p:sp>
      <p:sp>
        <p:nvSpPr>
          <p:cNvPr id="280" name="Google Shape;280;p46"/>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Despite successfully deceiving human readers, they were able to detect generated reviews with a very high F1-score of 97%, using an </a:t>
            </a:r>
            <a:r>
              <a:rPr lang="en" dirty="0">
                <a:solidFill>
                  <a:schemeClr val="accent4">
                    <a:lumMod val="25000"/>
                  </a:schemeClr>
                </a:solidFill>
              </a:rPr>
              <a:t>AdaBoost classifier </a:t>
            </a:r>
            <a:r>
              <a:rPr lang="en" dirty="0"/>
              <a:t>trained on </a:t>
            </a:r>
            <a:r>
              <a:rPr lang="en" dirty="0">
                <a:solidFill>
                  <a:schemeClr val="accent4">
                    <a:lumMod val="25000"/>
                  </a:schemeClr>
                </a:solidFill>
              </a:rPr>
              <a:t>words, POS n-grams, dependency tag n-grams, and NLTK’s readability features.</a:t>
            </a:r>
            <a:endParaRPr dirty="0">
              <a:solidFill>
                <a:schemeClr val="accent4">
                  <a:lumMod val="25000"/>
                </a:schemeClr>
              </a:solidFill>
            </a:endParaRPr>
          </a:p>
          <a:p>
            <a:pPr marL="0" lvl="0" indent="0" algn="l" rtl="0">
              <a:spcBef>
                <a:spcPts val="1600"/>
              </a:spcBef>
              <a:spcAft>
                <a:spcPts val="1600"/>
              </a:spcAft>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00C11-AAB4-49A0-8D39-E3D43CAA7D83}"/>
              </a:ext>
            </a:extLst>
          </p:cNvPr>
          <p:cNvSpPr>
            <a:spLocks noGrp="1"/>
          </p:cNvSpPr>
          <p:nvPr>
            <p:ph type="title"/>
          </p:nvPr>
        </p:nvSpPr>
        <p:spPr>
          <a:xfrm>
            <a:off x="522000" y="0"/>
            <a:ext cx="8062442" cy="535200"/>
          </a:xfrm>
        </p:spPr>
        <p:txBody>
          <a:bodyPr/>
          <a:lstStyle/>
          <a:p>
            <a:r>
              <a:rPr lang="en-US" dirty="0"/>
              <a:t>Detecting Deceptive Reviews using GAN</a:t>
            </a:r>
          </a:p>
        </p:txBody>
      </p:sp>
      <p:sp>
        <p:nvSpPr>
          <p:cNvPr id="3" name="Text Placeholder 2">
            <a:extLst>
              <a:ext uri="{FF2B5EF4-FFF2-40B4-BE49-F238E27FC236}">
                <a16:creationId xmlns:a16="http://schemas.microsoft.com/office/drawing/2014/main" id="{D425A909-EF22-4D73-A678-331736A79247}"/>
              </a:ext>
            </a:extLst>
          </p:cNvPr>
          <p:cNvSpPr>
            <a:spLocks noGrp="1"/>
          </p:cNvSpPr>
          <p:nvPr>
            <p:ph type="body" idx="1"/>
          </p:nvPr>
        </p:nvSpPr>
        <p:spPr>
          <a:xfrm>
            <a:off x="4572000" y="720000"/>
            <a:ext cx="4149125" cy="3886500"/>
          </a:xfrm>
        </p:spPr>
        <p:txBody>
          <a:bodyPr/>
          <a:lstStyle/>
          <a:p>
            <a:r>
              <a:rPr lang="en-US" dirty="0"/>
              <a:t>D : </a:t>
            </a:r>
          </a:p>
          <a:p>
            <a:pPr marL="457200" lvl="1">
              <a:lnSpc>
                <a:spcPct val="100000"/>
              </a:lnSpc>
              <a:spcBef>
                <a:spcPts val="0"/>
              </a:spcBef>
            </a:pPr>
            <a:r>
              <a:rPr lang="en-US" sz="1800" dirty="0"/>
              <a:t>Distinguish between X</a:t>
            </a:r>
            <a:r>
              <a:rPr lang="en-US" sz="1800" b="1" baseline="-25000" dirty="0"/>
              <a:t>T</a:t>
            </a:r>
            <a:r>
              <a:rPr lang="en-US" sz="1800" dirty="0"/>
              <a:t> or  (X</a:t>
            </a:r>
            <a:r>
              <a:rPr lang="en-US" sz="1800" baseline="-25000" dirty="0"/>
              <a:t>D</a:t>
            </a:r>
            <a:r>
              <a:rPr lang="en-US" sz="1800" dirty="0"/>
              <a:t> U Z</a:t>
            </a:r>
            <a:r>
              <a:rPr lang="en-US" sz="1800" baseline="-25000" dirty="0"/>
              <a:t>G</a:t>
            </a:r>
            <a:r>
              <a:rPr lang="en-US" sz="1800" dirty="0"/>
              <a:t>)</a:t>
            </a:r>
          </a:p>
          <a:p>
            <a:pPr marL="457200" lvl="1">
              <a:lnSpc>
                <a:spcPct val="100000"/>
              </a:lnSpc>
              <a:spcBef>
                <a:spcPts val="0"/>
              </a:spcBef>
            </a:pPr>
            <a:r>
              <a:rPr lang="en-US" sz="1800" dirty="0"/>
              <a:t>Guide generator to produce sample similar to X</a:t>
            </a:r>
            <a:r>
              <a:rPr lang="en-US" sz="1800" baseline="-25000" dirty="0"/>
              <a:t>T</a:t>
            </a:r>
          </a:p>
          <a:p>
            <a:pPr marL="114300" indent="0">
              <a:buNone/>
            </a:pPr>
            <a:endParaRPr lang="en-US" dirty="0"/>
          </a:p>
          <a:p>
            <a:r>
              <a:rPr lang="en-US" dirty="0"/>
              <a:t>D’: </a:t>
            </a:r>
          </a:p>
          <a:p>
            <a:pPr marL="457200" lvl="1">
              <a:lnSpc>
                <a:spcPct val="100000"/>
              </a:lnSpc>
              <a:spcBef>
                <a:spcPts val="0"/>
              </a:spcBef>
            </a:pPr>
            <a:r>
              <a:rPr lang="en-US" sz="1800" dirty="0"/>
              <a:t>Distinguish between X</a:t>
            </a:r>
            <a:r>
              <a:rPr lang="en-US" sz="1800" baseline="-25000" dirty="0"/>
              <a:t>D</a:t>
            </a:r>
            <a:r>
              <a:rPr lang="en-US" sz="1800" dirty="0"/>
              <a:t> or  Z</a:t>
            </a:r>
            <a:r>
              <a:rPr lang="en-US" sz="1800" baseline="-25000" dirty="0"/>
              <a:t>G</a:t>
            </a:r>
          </a:p>
          <a:p>
            <a:pPr marL="457200" lvl="1">
              <a:lnSpc>
                <a:spcPct val="100000"/>
              </a:lnSpc>
              <a:spcBef>
                <a:spcPts val="0"/>
              </a:spcBef>
            </a:pPr>
            <a:r>
              <a:rPr lang="en-US" sz="1800" dirty="0"/>
              <a:t>Guide generator to produce sample similar to X</a:t>
            </a:r>
            <a:r>
              <a:rPr lang="en-US" sz="1800" baseline="-25000" dirty="0"/>
              <a:t>D</a:t>
            </a:r>
          </a:p>
          <a:p>
            <a:pPr marL="114300" indent="0">
              <a:buNone/>
            </a:pPr>
            <a:endParaRPr lang="en-US" dirty="0"/>
          </a:p>
        </p:txBody>
      </p:sp>
      <p:pic>
        <p:nvPicPr>
          <p:cNvPr id="4" name="Picture 3">
            <a:extLst>
              <a:ext uri="{FF2B5EF4-FFF2-40B4-BE49-F238E27FC236}">
                <a16:creationId xmlns:a16="http://schemas.microsoft.com/office/drawing/2014/main" id="{CE0FC52F-E02F-443C-BA5F-98CA5F5E42CB}"/>
              </a:ext>
            </a:extLst>
          </p:cNvPr>
          <p:cNvPicPr>
            <a:picLocks noChangeAspect="1"/>
          </p:cNvPicPr>
          <p:nvPr/>
        </p:nvPicPr>
        <p:blipFill>
          <a:blip r:embed="rId2"/>
          <a:stretch>
            <a:fillRect/>
          </a:stretch>
        </p:blipFill>
        <p:spPr>
          <a:xfrm>
            <a:off x="348674" y="720000"/>
            <a:ext cx="4223326" cy="4181333"/>
          </a:xfrm>
          <a:prstGeom prst="rect">
            <a:avLst/>
          </a:prstGeom>
        </p:spPr>
      </p:pic>
    </p:spTree>
    <p:extLst>
      <p:ext uri="{BB962C8B-B14F-4D97-AF65-F5344CB8AC3E}">
        <p14:creationId xmlns:p14="http://schemas.microsoft.com/office/powerpoint/2010/main" val="42613351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521A0-E1DF-4AAD-97C1-2D4FEE8AA944}"/>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B25C5090-61EB-466F-B33D-58685C57527A}"/>
              </a:ext>
            </a:extLst>
          </p:cNvPr>
          <p:cNvSpPr>
            <a:spLocks noGrp="1"/>
          </p:cNvSpPr>
          <p:nvPr>
            <p:ph type="body" idx="1"/>
          </p:nvPr>
        </p:nvSpPr>
        <p:spPr/>
        <p:txBody>
          <a:bodyPr/>
          <a:lstStyle/>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r>
              <a:rPr lang="en-US" dirty="0"/>
              <a:t>Recent developments in automatic text generation demonstrate that automating the task of fake reviewing is an increasing threat.</a:t>
            </a:r>
          </a:p>
          <a:p>
            <a:pPr marL="114300" indent="0">
              <a:buNone/>
            </a:pPr>
            <a:endParaRPr lang="en-US" dirty="0"/>
          </a:p>
        </p:txBody>
      </p:sp>
    </p:spTree>
    <p:extLst>
      <p:ext uri="{BB962C8B-B14F-4D97-AF65-F5344CB8AC3E}">
        <p14:creationId xmlns:p14="http://schemas.microsoft.com/office/powerpoint/2010/main" val="31525345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2000D-ABE8-4B9B-BBDA-B6E1B59775C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0CCBCCAC-47D0-4FEE-8B52-5424BC3518E8}"/>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4070A360-7433-4DE6-BD38-A3B6B3E52E45}"/>
              </a:ext>
            </a:extLst>
          </p:cNvPr>
          <p:cNvPicPr>
            <a:picLocks noChangeAspect="1"/>
          </p:cNvPicPr>
          <p:nvPr/>
        </p:nvPicPr>
        <p:blipFill>
          <a:blip r:embed="rId2"/>
          <a:stretch>
            <a:fillRect/>
          </a:stretch>
        </p:blipFill>
        <p:spPr>
          <a:xfrm>
            <a:off x="603810" y="692935"/>
            <a:ext cx="7936379" cy="4464213"/>
          </a:xfrm>
          <a:prstGeom prst="rect">
            <a:avLst/>
          </a:prstGeom>
        </p:spPr>
      </p:pic>
    </p:spTree>
    <p:extLst>
      <p:ext uri="{BB962C8B-B14F-4D97-AF65-F5344CB8AC3E}">
        <p14:creationId xmlns:p14="http://schemas.microsoft.com/office/powerpoint/2010/main" val="1922679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4CE35-917E-4BBD-A8C6-A73C02B38154}"/>
              </a:ext>
            </a:extLst>
          </p:cNvPr>
          <p:cNvSpPr>
            <a:spLocks noGrp="1"/>
          </p:cNvSpPr>
          <p:nvPr>
            <p:ph type="title"/>
          </p:nvPr>
        </p:nvSpPr>
        <p:spPr/>
        <p:txBody>
          <a:bodyPr/>
          <a:lstStyle/>
          <a:p>
            <a:r>
              <a:rPr lang="en-US" i="1" dirty="0"/>
              <a:t>Preliminary Idea</a:t>
            </a:r>
            <a:r>
              <a:rPr lang="en-US" dirty="0"/>
              <a:t>.</a:t>
            </a:r>
          </a:p>
        </p:txBody>
      </p:sp>
      <p:sp>
        <p:nvSpPr>
          <p:cNvPr id="4" name="Rectangle 3">
            <a:extLst>
              <a:ext uri="{FF2B5EF4-FFF2-40B4-BE49-F238E27FC236}">
                <a16:creationId xmlns:a16="http://schemas.microsoft.com/office/drawing/2014/main" id="{E0F97F2E-D49F-4795-9611-A4EB0302AB20}"/>
              </a:ext>
            </a:extLst>
          </p:cNvPr>
          <p:cNvSpPr>
            <a:spLocks noChangeAspect="1"/>
          </p:cNvSpPr>
          <p:nvPr/>
        </p:nvSpPr>
        <p:spPr>
          <a:xfrm>
            <a:off x="1499121" y="1873935"/>
            <a:ext cx="266255" cy="822163"/>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Rectangle 4">
            <a:extLst>
              <a:ext uri="{FF2B5EF4-FFF2-40B4-BE49-F238E27FC236}">
                <a16:creationId xmlns:a16="http://schemas.microsoft.com/office/drawing/2014/main" id="{A9C6A031-BA05-4D45-8A6F-8FD314376110}"/>
              </a:ext>
            </a:extLst>
          </p:cNvPr>
          <p:cNvSpPr>
            <a:spLocks noChangeAspect="1"/>
          </p:cNvSpPr>
          <p:nvPr/>
        </p:nvSpPr>
        <p:spPr>
          <a:xfrm>
            <a:off x="565399" y="1545035"/>
            <a:ext cx="279847" cy="162841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082383A-221E-4A71-99CC-2CF6349FA5FE}"/>
                  </a:ext>
                </a:extLst>
              </p:cNvPr>
              <p:cNvSpPr txBox="1">
                <a:spLocks noChangeAspect="1"/>
              </p:cNvSpPr>
              <p:nvPr/>
            </p:nvSpPr>
            <p:spPr>
              <a:xfrm>
                <a:off x="2259042" y="1881453"/>
                <a:ext cx="408948" cy="408623"/>
              </a:xfrm>
              <a:prstGeom prst="roundRect">
                <a:avLst/>
              </a:prstGeom>
              <a:noFill/>
              <a:ln w="19050">
                <a:solidFill>
                  <a:schemeClr val="tx1"/>
                </a:solidFill>
              </a:ln>
            </p:spPr>
            <p:txBody>
              <a:bodyPr wrap="square" rtlCol="0">
                <a:spAutoFit/>
              </a:bodyPr>
              <a:lstStyle/>
              <a:p>
                <a14:m>
                  <m:oMath xmlns:m="http://schemas.openxmlformats.org/officeDocument/2006/math">
                    <m:r>
                      <a:rPr lang="el-GR" i="1" dirty="0" smtClean="0">
                        <a:solidFill>
                          <a:schemeClr val="tx1"/>
                        </a:solidFill>
                        <a:latin typeface="Cambria Math" panose="02040503050406030204" pitchFamily="18" charset="0"/>
                      </a:rPr>
                      <m:t>𝜇</m:t>
                    </m:r>
                  </m:oMath>
                </a14:m>
                <a:r>
                  <a:rPr lang="el-GR" dirty="0">
                    <a:solidFill>
                      <a:schemeClr val="tx1"/>
                    </a:solidFill>
                  </a:rPr>
                  <a:t> </a:t>
                </a:r>
                <a:endParaRPr lang="en-US" dirty="0"/>
              </a:p>
            </p:txBody>
          </p:sp>
        </mc:Choice>
        <mc:Fallback xmlns="">
          <p:sp>
            <p:nvSpPr>
              <p:cNvPr id="6" name="TextBox 5">
                <a:extLst>
                  <a:ext uri="{FF2B5EF4-FFF2-40B4-BE49-F238E27FC236}">
                    <a16:creationId xmlns:a16="http://schemas.microsoft.com/office/drawing/2014/main" id="{D082383A-221E-4A71-99CC-2CF6349FA5FE}"/>
                  </a:ext>
                </a:extLst>
              </p:cNvPr>
              <p:cNvSpPr txBox="1">
                <a:spLocks noRot="1" noChangeAspect="1" noMove="1" noResize="1" noEditPoints="1" noAdjustHandles="1" noChangeArrowheads="1" noChangeShapeType="1" noTextEdit="1"/>
              </p:cNvSpPr>
              <p:nvPr/>
            </p:nvSpPr>
            <p:spPr>
              <a:xfrm>
                <a:off x="2259042" y="1881453"/>
                <a:ext cx="408948" cy="408623"/>
              </a:xfrm>
              <a:prstGeom prst="roundRect">
                <a:avLst/>
              </a:prstGeom>
              <a:blipFill>
                <a:blip r:embed="rId3"/>
                <a:stretch>
                  <a:fillRect/>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3DEC1CA-C7EE-4518-9013-1EAC838FD26D}"/>
                  </a:ext>
                </a:extLst>
              </p:cNvPr>
              <p:cNvSpPr txBox="1">
                <a:spLocks noChangeAspect="1"/>
              </p:cNvSpPr>
              <p:nvPr/>
            </p:nvSpPr>
            <p:spPr>
              <a:xfrm>
                <a:off x="2262568" y="2370508"/>
                <a:ext cx="428578" cy="408623"/>
              </a:xfrm>
              <a:prstGeom prst="roundRect">
                <a:avLst/>
              </a:prstGeom>
              <a:noFill/>
              <a:ln w="19050">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l-GR" i="0" dirty="0" smtClean="0">
                          <a:latin typeface="Cambria Math" panose="02040503050406030204" pitchFamily="18" charset="0"/>
                        </a:rPr>
                        <m:t>Σ</m:t>
                      </m:r>
                    </m:oMath>
                  </m:oMathPara>
                </a14:m>
                <a:endParaRPr lang="en-US" dirty="0"/>
              </a:p>
            </p:txBody>
          </p:sp>
        </mc:Choice>
        <mc:Fallback xmlns="">
          <p:sp>
            <p:nvSpPr>
              <p:cNvPr id="7" name="TextBox 6">
                <a:extLst>
                  <a:ext uri="{FF2B5EF4-FFF2-40B4-BE49-F238E27FC236}">
                    <a16:creationId xmlns:a16="http://schemas.microsoft.com/office/drawing/2014/main" id="{13DEC1CA-C7EE-4518-9013-1EAC838FD26D}"/>
                  </a:ext>
                </a:extLst>
              </p:cNvPr>
              <p:cNvSpPr txBox="1">
                <a:spLocks noRot="1" noChangeAspect="1" noMove="1" noResize="1" noEditPoints="1" noAdjustHandles="1" noChangeArrowheads="1" noChangeShapeType="1" noTextEdit="1"/>
              </p:cNvSpPr>
              <p:nvPr/>
            </p:nvSpPr>
            <p:spPr>
              <a:xfrm>
                <a:off x="2262568" y="2370508"/>
                <a:ext cx="428578" cy="408623"/>
              </a:xfrm>
              <a:prstGeom prst="roundRect">
                <a:avLst/>
              </a:prstGeom>
              <a:blipFill>
                <a:blip r:embed="rId4"/>
                <a:stretch>
                  <a:fillRect/>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976D4D14-C79D-4274-B8FD-F1362515C53C}"/>
                  </a:ext>
                </a:extLst>
              </p:cNvPr>
              <p:cNvSpPr>
                <a:spLocks noChangeAspect="1"/>
              </p:cNvSpPr>
              <p:nvPr/>
            </p:nvSpPr>
            <p:spPr>
              <a:xfrm>
                <a:off x="3185274" y="1865669"/>
                <a:ext cx="266255" cy="822163"/>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oMath>
                  </m:oMathPara>
                </a14:m>
                <a:endParaRPr lang="en-US" dirty="0">
                  <a:solidFill>
                    <a:schemeClr val="tx1"/>
                  </a:solidFill>
                </a:endParaRPr>
              </a:p>
            </p:txBody>
          </p:sp>
        </mc:Choice>
        <mc:Fallback xmlns="">
          <p:sp>
            <p:nvSpPr>
              <p:cNvPr id="8" name="Rectangle 7">
                <a:extLst>
                  <a:ext uri="{FF2B5EF4-FFF2-40B4-BE49-F238E27FC236}">
                    <a16:creationId xmlns:a16="http://schemas.microsoft.com/office/drawing/2014/main" id="{976D4D14-C79D-4274-B8FD-F1362515C53C}"/>
                  </a:ext>
                </a:extLst>
              </p:cNvPr>
              <p:cNvSpPr>
                <a:spLocks noRot="1" noChangeAspect="1" noMove="1" noResize="1" noEditPoints="1" noAdjustHandles="1" noChangeArrowheads="1" noChangeShapeType="1" noTextEdit="1"/>
              </p:cNvSpPr>
              <p:nvPr/>
            </p:nvSpPr>
            <p:spPr>
              <a:xfrm>
                <a:off x="3185274" y="1865669"/>
                <a:ext cx="266255" cy="822163"/>
              </a:xfrm>
              <a:prstGeom prst="rect">
                <a:avLst/>
              </a:prstGeom>
              <a:blipFill>
                <a:blip r:embed="rId5"/>
                <a:stretch>
                  <a:fillRect/>
                </a:stretch>
              </a:blipFill>
              <a:ln w="19050">
                <a:solidFill>
                  <a:schemeClr val="tx1"/>
                </a:solidFill>
              </a:ln>
            </p:spPr>
            <p:txBody>
              <a:bodyPr/>
              <a:lstStyle/>
              <a:p>
                <a:r>
                  <a:rPr lang="en-US">
                    <a:noFill/>
                  </a:rPr>
                  <a:t> </a:t>
                </a:r>
              </a:p>
            </p:txBody>
          </p:sp>
        </mc:Fallback>
      </mc:AlternateContent>
      <p:sp>
        <p:nvSpPr>
          <p:cNvPr id="9" name="TextBox 8">
            <a:extLst>
              <a:ext uri="{FF2B5EF4-FFF2-40B4-BE49-F238E27FC236}">
                <a16:creationId xmlns:a16="http://schemas.microsoft.com/office/drawing/2014/main" id="{21F330E6-4DC0-494A-995B-BFBCFFAC4AA0}"/>
              </a:ext>
            </a:extLst>
          </p:cNvPr>
          <p:cNvSpPr txBox="1"/>
          <p:nvPr/>
        </p:nvSpPr>
        <p:spPr>
          <a:xfrm>
            <a:off x="254020" y="3344227"/>
            <a:ext cx="1343150"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Encoder </a:t>
            </a:r>
          </a:p>
        </p:txBody>
      </p:sp>
      <p:sp>
        <p:nvSpPr>
          <p:cNvPr id="10" name="Rectangle 9">
            <a:extLst>
              <a:ext uri="{FF2B5EF4-FFF2-40B4-BE49-F238E27FC236}">
                <a16:creationId xmlns:a16="http://schemas.microsoft.com/office/drawing/2014/main" id="{519EB7F7-C21E-486E-9FA5-78669377EC65}"/>
              </a:ext>
            </a:extLst>
          </p:cNvPr>
          <p:cNvSpPr/>
          <p:nvPr/>
        </p:nvSpPr>
        <p:spPr>
          <a:xfrm>
            <a:off x="2341319" y="2870887"/>
            <a:ext cx="1795684" cy="1077218"/>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Decoder(generator)</a:t>
            </a:r>
          </a:p>
          <a:p>
            <a:r>
              <a:rPr lang="en-US" sz="1600" dirty="0">
                <a:latin typeface="Times New Roman" panose="02020603050405020304" pitchFamily="18" charset="0"/>
                <a:cs typeface="Times New Roman" panose="02020603050405020304" pitchFamily="18" charset="0"/>
              </a:rPr>
              <a:t>Generate using </a:t>
            </a:r>
          </a:p>
          <a:p>
            <a:r>
              <a:rPr lang="en-US" sz="1600" dirty="0" err="1">
                <a:latin typeface="Times New Roman" panose="02020603050405020304" pitchFamily="18" charset="0"/>
                <a:cs typeface="Times New Roman" panose="02020603050405020304" pitchFamily="18" charset="0"/>
              </a:rPr>
              <a:t>SeqGAN</a:t>
            </a:r>
            <a:r>
              <a:rPr lang="en-US" sz="1600" dirty="0">
                <a:latin typeface="Times New Roman" panose="02020603050405020304" pitchFamily="18" charset="0"/>
                <a:cs typeface="Times New Roman" panose="02020603050405020304" pitchFamily="18" charset="0"/>
              </a:rPr>
              <a:t> based on </a:t>
            </a:r>
          </a:p>
          <a:p>
            <a:r>
              <a:rPr lang="en-US" sz="1600" dirty="0">
                <a:latin typeface="Times New Roman" panose="02020603050405020304" pitchFamily="18" charset="0"/>
                <a:cs typeface="Times New Roman" panose="02020603050405020304" pitchFamily="18" charset="0"/>
              </a:rPr>
              <a:t>RL</a:t>
            </a:r>
            <a:endParaRPr lang="en-US" dirty="0">
              <a:latin typeface="Times New Roman" panose="02020603050405020304" pitchFamily="18" charset="0"/>
              <a:cs typeface="Times New Roman" panose="02020603050405020304" pitchFamily="18" charset="0"/>
            </a:endParaRPr>
          </a:p>
        </p:txBody>
      </p:sp>
      <p:sp>
        <p:nvSpPr>
          <p:cNvPr id="11" name="Oval 10">
            <a:extLst>
              <a:ext uri="{FF2B5EF4-FFF2-40B4-BE49-F238E27FC236}">
                <a16:creationId xmlns:a16="http://schemas.microsoft.com/office/drawing/2014/main" id="{148D489C-F221-4751-8512-0EA9F2A93C87}"/>
              </a:ext>
            </a:extLst>
          </p:cNvPr>
          <p:cNvSpPr/>
          <p:nvPr/>
        </p:nvSpPr>
        <p:spPr>
          <a:xfrm>
            <a:off x="1527290" y="2342144"/>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3931495D-0A65-4C95-AAC1-9DD3B5EC6821}"/>
              </a:ext>
            </a:extLst>
          </p:cNvPr>
          <p:cNvSpPr/>
          <p:nvPr/>
        </p:nvSpPr>
        <p:spPr>
          <a:xfrm>
            <a:off x="600365" y="1556502"/>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Oval 13">
            <a:extLst>
              <a:ext uri="{FF2B5EF4-FFF2-40B4-BE49-F238E27FC236}">
                <a16:creationId xmlns:a16="http://schemas.microsoft.com/office/drawing/2014/main" id="{F9BCF810-8AC2-4547-9900-0C9EB421C5A3}"/>
              </a:ext>
            </a:extLst>
          </p:cNvPr>
          <p:cNvSpPr/>
          <p:nvPr/>
        </p:nvSpPr>
        <p:spPr>
          <a:xfrm>
            <a:off x="601643" y="177477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Oval 14">
            <a:extLst>
              <a:ext uri="{FF2B5EF4-FFF2-40B4-BE49-F238E27FC236}">
                <a16:creationId xmlns:a16="http://schemas.microsoft.com/office/drawing/2014/main" id="{3D50FE23-2C3C-4528-B1D4-E38409DF0811}"/>
              </a:ext>
            </a:extLst>
          </p:cNvPr>
          <p:cNvSpPr/>
          <p:nvPr/>
        </p:nvSpPr>
        <p:spPr>
          <a:xfrm>
            <a:off x="606253" y="2007010"/>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Oval 15">
            <a:extLst>
              <a:ext uri="{FF2B5EF4-FFF2-40B4-BE49-F238E27FC236}">
                <a16:creationId xmlns:a16="http://schemas.microsoft.com/office/drawing/2014/main" id="{8F17E802-E09A-4682-96F2-E048107CDDF7}"/>
              </a:ext>
            </a:extLst>
          </p:cNvPr>
          <p:cNvSpPr/>
          <p:nvPr/>
        </p:nvSpPr>
        <p:spPr>
          <a:xfrm>
            <a:off x="601186" y="223789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6DC7D531-30E8-439D-8809-1AFE41CC791B}"/>
              </a:ext>
            </a:extLst>
          </p:cNvPr>
          <p:cNvSpPr/>
          <p:nvPr/>
        </p:nvSpPr>
        <p:spPr>
          <a:xfrm>
            <a:off x="600365" y="245617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Oval 17">
            <a:extLst>
              <a:ext uri="{FF2B5EF4-FFF2-40B4-BE49-F238E27FC236}">
                <a16:creationId xmlns:a16="http://schemas.microsoft.com/office/drawing/2014/main" id="{DDFA6666-12A0-4612-A252-8C6C341F6024}"/>
              </a:ext>
            </a:extLst>
          </p:cNvPr>
          <p:cNvSpPr/>
          <p:nvPr/>
        </p:nvSpPr>
        <p:spPr>
          <a:xfrm>
            <a:off x="600404" y="270662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Oval 18">
            <a:extLst>
              <a:ext uri="{FF2B5EF4-FFF2-40B4-BE49-F238E27FC236}">
                <a16:creationId xmlns:a16="http://schemas.microsoft.com/office/drawing/2014/main" id="{082C9F2B-759C-43FB-AEFF-F3158DBBCDA4}"/>
              </a:ext>
            </a:extLst>
          </p:cNvPr>
          <p:cNvSpPr/>
          <p:nvPr/>
        </p:nvSpPr>
        <p:spPr>
          <a:xfrm>
            <a:off x="601186" y="295313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8FF98884-7B0E-43BE-8F93-0667FE551D73}"/>
              </a:ext>
            </a:extLst>
          </p:cNvPr>
          <p:cNvSpPr txBox="1"/>
          <p:nvPr/>
        </p:nvSpPr>
        <p:spPr>
          <a:xfrm>
            <a:off x="33747" y="685539"/>
            <a:ext cx="1343150" cy="73866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Input: POS tags associated with reviews</a:t>
            </a:r>
          </a:p>
        </p:txBody>
      </p:sp>
      <p:sp>
        <p:nvSpPr>
          <p:cNvPr id="23" name="Rectangle 22">
            <a:extLst>
              <a:ext uri="{FF2B5EF4-FFF2-40B4-BE49-F238E27FC236}">
                <a16:creationId xmlns:a16="http://schemas.microsoft.com/office/drawing/2014/main" id="{4E6863A9-5670-4B42-9351-FEDD75DDC409}"/>
              </a:ext>
            </a:extLst>
          </p:cNvPr>
          <p:cNvSpPr>
            <a:spLocks noChangeAspect="1"/>
          </p:cNvSpPr>
          <p:nvPr/>
        </p:nvSpPr>
        <p:spPr>
          <a:xfrm>
            <a:off x="4137004" y="1286650"/>
            <a:ext cx="279847" cy="243207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p:sp>
        <p:nvSpPr>
          <p:cNvPr id="24" name="Oval 23">
            <a:extLst>
              <a:ext uri="{FF2B5EF4-FFF2-40B4-BE49-F238E27FC236}">
                <a16:creationId xmlns:a16="http://schemas.microsoft.com/office/drawing/2014/main" id="{1FCBFE97-B178-450A-BA7D-57E80668C7B6}"/>
              </a:ext>
            </a:extLst>
          </p:cNvPr>
          <p:cNvSpPr/>
          <p:nvPr/>
        </p:nvSpPr>
        <p:spPr>
          <a:xfrm>
            <a:off x="4171970" y="139037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Oval 24">
            <a:extLst>
              <a:ext uri="{FF2B5EF4-FFF2-40B4-BE49-F238E27FC236}">
                <a16:creationId xmlns:a16="http://schemas.microsoft.com/office/drawing/2014/main" id="{F29A6485-2288-4CD1-AF6B-C53EAED7340B}"/>
              </a:ext>
            </a:extLst>
          </p:cNvPr>
          <p:cNvSpPr/>
          <p:nvPr/>
        </p:nvSpPr>
        <p:spPr>
          <a:xfrm>
            <a:off x="4171970" y="161216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623018F0-EEFC-4676-A398-C37D98EC6366}"/>
              </a:ext>
            </a:extLst>
          </p:cNvPr>
          <p:cNvSpPr/>
          <p:nvPr/>
        </p:nvSpPr>
        <p:spPr>
          <a:xfrm>
            <a:off x="4173248" y="183044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Oval 26">
            <a:extLst>
              <a:ext uri="{FF2B5EF4-FFF2-40B4-BE49-F238E27FC236}">
                <a16:creationId xmlns:a16="http://schemas.microsoft.com/office/drawing/2014/main" id="{31C1F0D5-1FCF-490A-9D1A-52DF1438D445}"/>
              </a:ext>
            </a:extLst>
          </p:cNvPr>
          <p:cNvSpPr/>
          <p:nvPr/>
        </p:nvSpPr>
        <p:spPr>
          <a:xfrm>
            <a:off x="4177858" y="2062672"/>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Oval 27">
            <a:extLst>
              <a:ext uri="{FF2B5EF4-FFF2-40B4-BE49-F238E27FC236}">
                <a16:creationId xmlns:a16="http://schemas.microsoft.com/office/drawing/2014/main" id="{223EB1B6-2C00-4AC7-8272-E7778F1F5891}"/>
              </a:ext>
            </a:extLst>
          </p:cNvPr>
          <p:cNvSpPr/>
          <p:nvPr/>
        </p:nvSpPr>
        <p:spPr>
          <a:xfrm>
            <a:off x="4172791" y="229355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Oval 28">
            <a:extLst>
              <a:ext uri="{FF2B5EF4-FFF2-40B4-BE49-F238E27FC236}">
                <a16:creationId xmlns:a16="http://schemas.microsoft.com/office/drawing/2014/main" id="{875090F3-1076-4D98-BEB1-7F2FAB4337CB}"/>
              </a:ext>
            </a:extLst>
          </p:cNvPr>
          <p:cNvSpPr/>
          <p:nvPr/>
        </p:nvSpPr>
        <p:spPr>
          <a:xfrm>
            <a:off x="4171970" y="2511836"/>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Oval 29">
            <a:extLst>
              <a:ext uri="{FF2B5EF4-FFF2-40B4-BE49-F238E27FC236}">
                <a16:creationId xmlns:a16="http://schemas.microsoft.com/office/drawing/2014/main" id="{91C75DE8-BEC5-44C4-9990-D54118EE6EB5}"/>
              </a:ext>
            </a:extLst>
          </p:cNvPr>
          <p:cNvSpPr/>
          <p:nvPr/>
        </p:nvSpPr>
        <p:spPr>
          <a:xfrm>
            <a:off x="4172009" y="2762283"/>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Oval 30">
            <a:extLst>
              <a:ext uri="{FF2B5EF4-FFF2-40B4-BE49-F238E27FC236}">
                <a16:creationId xmlns:a16="http://schemas.microsoft.com/office/drawing/2014/main" id="{8CFA186B-23F3-4546-9678-FBAC250DE174}"/>
              </a:ext>
            </a:extLst>
          </p:cNvPr>
          <p:cNvSpPr/>
          <p:nvPr/>
        </p:nvSpPr>
        <p:spPr>
          <a:xfrm>
            <a:off x="4172791" y="3008800"/>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a:extLst>
              <a:ext uri="{FF2B5EF4-FFF2-40B4-BE49-F238E27FC236}">
                <a16:creationId xmlns:a16="http://schemas.microsoft.com/office/drawing/2014/main" id="{D5A37F9C-2C91-47D6-A2CE-6531DA623790}"/>
              </a:ext>
            </a:extLst>
          </p:cNvPr>
          <p:cNvSpPr/>
          <p:nvPr/>
        </p:nvSpPr>
        <p:spPr>
          <a:xfrm>
            <a:off x="4171970" y="322707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a:extLst>
              <a:ext uri="{FF2B5EF4-FFF2-40B4-BE49-F238E27FC236}">
                <a16:creationId xmlns:a16="http://schemas.microsoft.com/office/drawing/2014/main" id="{F36A7B4B-F899-4769-91D4-9310F3E4A893}"/>
              </a:ext>
            </a:extLst>
          </p:cNvPr>
          <p:cNvSpPr/>
          <p:nvPr/>
        </p:nvSpPr>
        <p:spPr>
          <a:xfrm>
            <a:off x="4171970" y="344535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2BECB2D9-99A8-4D3A-93EE-48698A0AF4D9}"/>
              </a:ext>
            </a:extLst>
          </p:cNvPr>
          <p:cNvCxnSpPr>
            <a:cxnSpLocks noChangeAspect="1"/>
            <a:stCxn id="4" idx="3"/>
          </p:cNvCxnSpPr>
          <p:nvPr/>
        </p:nvCxnSpPr>
        <p:spPr>
          <a:xfrm flipV="1">
            <a:off x="1765376" y="2087667"/>
            <a:ext cx="501750" cy="19735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DC4651E0-2D90-4ABC-8EC3-54E2A91E52E5}"/>
              </a:ext>
            </a:extLst>
          </p:cNvPr>
          <p:cNvCxnSpPr>
            <a:cxnSpLocks noChangeAspect="1"/>
            <a:stCxn id="4" idx="3"/>
          </p:cNvCxnSpPr>
          <p:nvPr/>
        </p:nvCxnSpPr>
        <p:spPr>
          <a:xfrm>
            <a:off x="1765376" y="2285017"/>
            <a:ext cx="478201" cy="25059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971DAB62-70D1-470C-B87C-DCF0B02F0310}"/>
              </a:ext>
            </a:extLst>
          </p:cNvPr>
          <p:cNvCxnSpPr>
            <a:cxnSpLocks noChangeAspect="1"/>
            <a:endCxn id="8" idx="1"/>
          </p:cNvCxnSpPr>
          <p:nvPr/>
        </p:nvCxnSpPr>
        <p:spPr>
          <a:xfrm>
            <a:off x="2671631" y="2071206"/>
            <a:ext cx="513643" cy="20554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C56AFBC5-2CF7-43C8-B682-062762841201}"/>
              </a:ext>
            </a:extLst>
          </p:cNvPr>
          <p:cNvCxnSpPr>
            <a:cxnSpLocks noChangeAspect="1"/>
            <a:endCxn id="8" idx="1"/>
          </p:cNvCxnSpPr>
          <p:nvPr/>
        </p:nvCxnSpPr>
        <p:spPr>
          <a:xfrm flipV="1">
            <a:off x="2671631" y="2276751"/>
            <a:ext cx="513643" cy="22466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BA88CF4E-C74D-43CD-BEDB-94D28B7B6598}"/>
                  </a:ext>
                </a:extLst>
              </p:cNvPr>
              <p:cNvSpPr txBox="1"/>
              <p:nvPr/>
            </p:nvSpPr>
            <p:spPr>
              <a:xfrm>
                <a:off x="52095" y="1683699"/>
                <a:ext cx="50180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i="0">
                              <a:latin typeface="Cambria Math" panose="02040503050406030204" pitchFamily="18" charset="0"/>
                            </a:rPr>
                            <m:t>1</m:t>
                          </m:r>
                        </m:sub>
                      </m:sSub>
                    </m:oMath>
                  </m:oMathPara>
                </a14:m>
                <a:endParaRPr lang="en-US" dirty="0"/>
              </a:p>
            </p:txBody>
          </p:sp>
        </mc:Choice>
        <mc:Fallback xmlns="">
          <p:sp>
            <p:nvSpPr>
              <p:cNvPr id="43" name="TextBox 42">
                <a:extLst>
                  <a:ext uri="{FF2B5EF4-FFF2-40B4-BE49-F238E27FC236}">
                    <a16:creationId xmlns:a16="http://schemas.microsoft.com/office/drawing/2014/main" id="{BA88CF4E-C74D-43CD-BEDB-94D28B7B6598}"/>
                  </a:ext>
                </a:extLst>
              </p:cNvPr>
              <p:cNvSpPr txBox="1">
                <a:spLocks noRot="1" noChangeAspect="1" noMove="1" noResize="1" noEditPoints="1" noAdjustHandles="1" noChangeArrowheads="1" noChangeShapeType="1" noTextEdit="1"/>
              </p:cNvSpPr>
              <p:nvPr/>
            </p:nvSpPr>
            <p:spPr>
              <a:xfrm>
                <a:off x="52095" y="1683699"/>
                <a:ext cx="501804" cy="369332"/>
              </a:xfrm>
              <a:prstGeom prst="rect">
                <a:avLst/>
              </a:prstGeom>
              <a:blipFill>
                <a:blip r:embed="rId6"/>
                <a:stretch>
                  <a:fillRect/>
                </a:stretch>
              </a:blipFill>
            </p:spPr>
            <p:txBody>
              <a:bodyPr/>
              <a:lstStyle/>
              <a:p>
                <a:r>
                  <a:rPr lang="en-US">
                    <a:noFill/>
                  </a:rPr>
                  <a:t> </a:t>
                </a:r>
              </a:p>
            </p:txBody>
          </p:sp>
        </mc:Fallback>
      </mc:AlternateContent>
      <p:sp>
        <p:nvSpPr>
          <p:cNvPr id="48" name="Oval 47">
            <a:extLst>
              <a:ext uri="{FF2B5EF4-FFF2-40B4-BE49-F238E27FC236}">
                <a16:creationId xmlns:a16="http://schemas.microsoft.com/office/drawing/2014/main" id="{CD85AAB0-6587-45D8-AB67-4EA50AF46F98}"/>
              </a:ext>
            </a:extLst>
          </p:cNvPr>
          <p:cNvSpPr/>
          <p:nvPr/>
        </p:nvSpPr>
        <p:spPr>
          <a:xfrm>
            <a:off x="1521368" y="2018072"/>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9" name="Oval 48">
            <a:extLst>
              <a:ext uri="{FF2B5EF4-FFF2-40B4-BE49-F238E27FC236}">
                <a16:creationId xmlns:a16="http://schemas.microsoft.com/office/drawing/2014/main" id="{CDD1DFB2-E17C-48B3-9916-004EFFE203E2}"/>
              </a:ext>
            </a:extLst>
          </p:cNvPr>
          <p:cNvSpPr/>
          <p:nvPr/>
        </p:nvSpPr>
        <p:spPr>
          <a:xfrm>
            <a:off x="3212361" y="2357191"/>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0" name="Oval 49">
            <a:extLst>
              <a:ext uri="{FF2B5EF4-FFF2-40B4-BE49-F238E27FC236}">
                <a16:creationId xmlns:a16="http://schemas.microsoft.com/office/drawing/2014/main" id="{87DC0E22-F048-4857-A208-FF8E9B73DC62}"/>
              </a:ext>
            </a:extLst>
          </p:cNvPr>
          <p:cNvSpPr/>
          <p:nvPr/>
        </p:nvSpPr>
        <p:spPr>
          <a:xfrm>
            <a:off x="3212742" y="2000851"/>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953F0799-4D9F-47C5-BB40-E8278FB1B544}"/>
              </a:ext>
            </a:extLst>
          </p:cNvPr>
          <p:cNvCxnSpPr>
            <a:cxnSpLocks/>
          </p:cNvCxnSpPr>
          <p:nvPr/>
        </p:nvCxnSpPr>
        <p:spPr>
          <a:xfrm>
            <a:off x="845246" y="1563349"/>
            <a:ext cx="653875" cy="317901"/>
          </a:xfrm>
          <a:prstGeom prst="line">
            <a:avLst/>
          </a:prstGeom>
          <a:ln w="19050"/>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C0EB1B5-AD72-482E-A3BA-63C05F831C60}"/>
              </a:ext>
            </a:extLst>
          </p:cNvPr>
          <p:cNvCxnSpPr>
            <a:cxnSpLocks/>
          </p:cNvCxnSpPr>
          <p:nvPr/>
        </p:nvCxnSpPr>
        <p:spPr>
          <a:xfrm flipV="1">
            <a:off x="845246" y="2699121"/>
            <a:ext cx="653875" cy="494505"/>
          </a:xfrm>
          <a:prstGeom prst="line">
            <a:avLst/>
          </a:prstGeom>
          <a:ln w="19050"/>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67B5FBBE-6E47-4038-B87D-2E44E665FF8D}"/>
              </a:ext>
            </a:extLst>
          </p:cNvPr>
          <p:cNvCxnSpPr>
            <a:cxnSpLocks/>
          </p:cNvCxnSpPr>
          <p:nvPr/>
        </p:nvCxnSpPr>
        <p:spPr>
          <a:xfrm flipV="1">
            <a:off x="3467329" y="1302922"/>
            <a:ext cx="654024" cy="562747"/>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67B8D9B-ECC3-418F-8E1D-E46F2684EF4C}"/>
              </a:ext>
            </a:extLst>
          </p:cNvPr>
          <p:cNvCxnSpPr>
            <a:cxnSpLocks/>
          </p:cNvCxnSpPr>
          <p:nvPr/>
        </p:nvCxnSpPr>
        <p:spPr>
          <a:xfrm flipH="1" flipV="1">
            <a:off x="3454594" y="2694051"/>
            <a:ext cx="682409" cy="1024676"/>
          </a:xfrm>
          <a:prstGeom prst="line">
            <a:avLst/>
          </a:prstGeom>
          <a:ln w="19050"/>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066DF4C1-4BB7-4CE2-8C7D-E574CA53CD15}"/>
              </a:ext>
            </a:extLst>
          </p:cNvPr>
          <p:cNvSpPr txBox="1"/>
          <p:nvPr/>
        </p:nvSpPr>
        <p:spPr>
          <a:xfrm rot="16200000">
            <a:off x="2911055" y="1042757"/>
            <a:ext cx="677108" cy="1119990"/>
          </a:xfrm>
          <a:prstGeom prst="rect">
            <a:avLst/>
          </a:prstGeom>
          <a:noFill/>
          <a:ln w="19050">
            <a:noFill/>
          </a:ln>
        </p:spPr>
        <p:txBody>
          <a:bodyPr vert="vert" wrap="square" rtlCol="0">
            <a:spAutoFit/>
          </a:bodyPr>
          <a:lstStyle/>
          <a:p>
            <a:r>
              <a:rPr lang="en-US" sz="1400" dirty="0">
                <a:latin typeface="Times New Roman" panose="02020603050405020304" pitchFamily="18" charset="0"/>
                <a:cs typeface="Times New Roman" panose="02020603050405020304" pitchFamily="18" charset="0"/>
              </a:rPr>
              <a:t>Sample of  </a:t>
            </a:r>
          </a:p>
          <a:p>
            <a:pPr algn="ctr"/>
            <a:r>
              <a:rPr lang="en-US" dirty="0">
                <a:latin typeface="Times New Roman" panose="02020603050405020304" pitchFamily="18" charset="0"/>
                <a:cs typeface="Times New Roman" panose="02020603050405020304" pitchFamily="18" charset="0"/>
              </a:rPr>
              <a:t>(y)</a:t>
            </a:r>
          </a:p>
        </p:txBody>
      </p:sp>
      <p:sp>
        <p:nvSpPr>
          <p:cNvPr id="56" name="TextBox 55">
            <a:extLst>
              <a:ext uri="{FF2B5EF4-FFF2-40B4-BE49-F238E27FC236}">
                <a16:creationId xmlns:a16="http://schemas.microsoft.com/office/drawing/2014/main" id="{7892BC6A-EAC0-48EC-90BC-0CDCD3020E9B}"/>
              </a:ext>
            </a:extLst>
          </p:cNvPr>
          <p:cNvSpPr txBox="1"/>
          <p:nvPr/>
        </p:nvSpPr>
        <p:spPr>
          <a:xfrm>
            <a:off x="3690204" y="679286"/>
            <a:ext cx="1451038" cy="523220"/>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Reconstruct</a:t>
            </a:r>
          </a:p>
          <a:p>
            <a:r>
              <a:rPr lang="en-US" dirty="0">
                <a:latin typeface="Times New Roman" panose="02020603050405020304" pitchFamily="18" charset="0"/>
                <a:cs typeface="Times New Roman" panose="02020603050405020304" pitchFamily="18" charset="0"/>
              </a:rPr>
              <a:t> reviews (</a:t>
            </a:r>
            <a:r>
              <a:rPr lang="en-US" dirty="0" err="1">
                <a:latin typeface="Times New Roman" panose="02020603050405020304" pitchFamily="18" charset="0"/>
                <a:cs typeface="Times New Roman" panose="02020603050405020304" pitchFamily="18" charset="0"/>
              </a:rPr>
              <a:t>x_tilde</a:t>
            </a:r>
            <a:r>
              <a:rPr lang="en-US" dirty="0">
                <a:latin typeface="Times New Roman" panose="02020603050405020304" pitchFamily="18" charset="0"/>
                <a:cs typeface="Times New Roman" panose="02020603050405020304" pitchFamily="18" charset="0"/>
              </a:rPr>
              <a:t>)</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E2B1C113-DCCF-4BF5-BBD1-A1EACC31F8A0}"/>
                  </a:ext>
                </a:extLst>
              </p:cNvPr>
              <p:cNvSpPr txBox="1"/>
              <p:nvPr/>
            </p:nvSpPr>
            <p:spPr>
              <a:xfrm>
                <a:off x="1515299" y="1545035"/>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7" name="TextBox 56">
                <a:extLst>
                  <a:ext uri="{FF2B5EF4-FFF2-40B4-BE49-F238E27FC236}">
                    <a16:creationId xmlns:a16="http://schemas.microsoft.com/office/drawing/2014/main" id="{E2B1C113-DCCF-4BF5-BBD1-A1EACC31F8A0}"/>
                  </a:ext>
                </a:extLst>
              </p:cNvPr>
              <p:cNvSpPr txBox="1">
                <a:spLocks noRot="1" noChangeAspect="1" noMove="1" noResize="1" noEditPoints="1" noAdjustHandles="1" noChangeArrowheads="1" noChangeShapeType="1" noTextEdit="1"/>
              </p:cNvSpPr>
              <p:nvPr/>
            </p:nvSpPr>
            <p:spPr>
              <a:xfrm>
                <a:off x="1515299" y="1545035"/>
                <a:ext cx="186718" cy="276999"/>
              </a:xfrm>
              <a:prstGeom prst="rect">
                <a:avLst/>
              </a:prstGeom>
              <a:blipFill>
                <a:blip r:embed="rId7"/>
                <a:stretch>
                  <a:fillRect l="-13333" r="-4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84520A80-83EC-4ACF-999A-63089DD0ED48}"/>
                  </a:ext>
                </a:extLst>
              </p:cNvPr>
              <p:cNvSpPr txBox="1"/>
              <p:nvPr/>
            </p:nvSpPr>
            <p:spPr>
              <a:xfrm>
                <a:off x="3503486" y="1344284"/>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8" name="TextBox 57">
                <a:extLst>
                  <a:ext uri="{FF2B5EF4-FFF2-40B4-BE49-F238E27FC236}">
                    <a16:creationId xmlns:a16="http://schemas.microsoft.com/office/drawing/2014/main" id="{84520A80-83EC-4ACF-999A-63089DD0ED48}"/>
                  </a:ext>
                </a:extLst>
              </p:cNvPr>
              <p:cNvSpPr txBox="1">
                <a:spLocks noRot="1" noChangeAspect="1" noMove="1" noResize="1" noEditPoints="1" noAdjustHandles="1" noChangeArrowheads="1" noChangeShapeType="1" noTextEdit="1"/>
              </p:cNvSpPr>
              <p:nvPr/>
            </p:nvSpPr>
            <p:spPr>
              <a:xfrm>
                <a:off x="3503486" y="1344284"/>
                <a:ext cx="186718" cy="276999"/>
              </a:xfrm>
              <a:prstGeom prst="rect">
                <a:avLst/>
              </a:prstGeom>
              <a:blipFill>
                <a:blip r:embed="rId8"/>
                <a:stretch>
                  <a:fillRect l="-13333" r="-4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7DFF5F48-75C6-44F1-B1DB-D7698F7CA2DD}"/>
                  </a:ext>
                </a:extLst>
              </p:cNvPr>
              <p:cNvSpPr txBox="1"/>
              <p:nvPr/>
            </p:nvSpPr>
            <p:spPr>
              <a:xfrm>
                <a:off x="2481272" y="2016585"/>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9" name="TextBox 58">
                <a:extLst>
                  <a:ext uri="{FF2B5EF4-FFF2-40B4-BE49-F238E27FC236}">
                    <a16:creationId xmlns:a16="http://schemas.microsoft.com/office/drawing/2014/main" id="{7DFF5F48-75C6-44F1-B1DB-D7698F7CA2DD}"/>
                  </a:ext>
                </a:extLst>
              </p:cNvPr>
              <p:cNvSpPr txBox="1">
                <a:spLocks noRot="1" noChangeAspect="1" noMove="1" noResize="1" noEditPoints="1" noAdjustHandles="1" noChangeArrowheads="1" noChangeShapeType="1" noTextEdit="1"/>
              </p:cNvSpPr>
              <p:nvPr/>
            </p:nvSpPr>
            <p:spPr>
              <a:xfrm>
                <a:off x="2481272" y="2016585"/>
                <a:ext cx="186718" cy="276999"/>
              </a:xfrm>
              <a:prstGeom prst="rect">
                <a:avLst/>
              </a:prstGeom>
              <a:blipFill>
                <a:blip r:embed="rId9"/>
                <a:stretch>
                  <a:fillRect l="-9677" r="-4193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9DAD7FBD-4739-46F7-AF95-7DD0F6B75F71}"/>
                  </a:ext>
                </a:extLst>
              </p:cNvPr>
              <p:cNvSpPr txBox="1"/>
              <p:nvPr/>
            </p:nvSpPr>
            <p:spPr>
              <a:xfrm>
                <a:off x="2507900" y="2495621"/>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60" name="TextBox 59">
                <a:extLst>
                  <a:ext uri="{FF2B5EF4-FFF2-40B4-BE49-F238E27FC236}">
                    <a16:creationId xmlns:a16="http://schemas.microsoft.com/office/drawing/2014/main" id="{9DAD7FBD-4739-46F7-AF95-7DD0F6B75F71}"/>
                  </a:ext>
                </a:extLst>
              </p:cNvPr>
              <p:cNvSpPr txBox="1">
                <a:spLocks noRot="1" noChangeAspect="1" noMove="1" noResize="1" noEditPoints="1" noAdjustHandles="1" noChangeArrowheads="1" noChangeShapeType="1" noTextEdit="1"/>
              </p:cNvSpPr>
              <p:nvPr/>
            </p:nvSpPr>
            <p:spPr>
              <a:xfrm>
                <a:off x="2507900" y="2495621"/>
                <a:ext cx="186718" cy="276999"/>
              </a:xfrm>
              <a:prstGeom prst="rect">
                <a:avLst/>
              </a:prstGeom>
              <a:blipFill>
                <a:blip r:embed="rId10"/>
                <a:stretch>
                  <a:fillRect l="-9677" r="-41935"/>
                </a:stretch>
              </a:blipFill>
            </p:spPr>
            <p:txBody>
              <a:bodyPr/>
              <a:lstStyle/>
              <a:p>
                <a:r>
                  <a:rPr lang="en-US">
                    <a:noFill/>
                  </a:rPr>
                  <a:t> </a:t>
                </a:r>
              </a:p>
            </p:txBody>
          </p:sp>
        </mc:Fallback>
      </mc:AlternateContent>
      <p:grpSp>
        <p:nvGrpSpPr>
          <p:cNvPr id="74" name="Group 73">
            <a:extLst>
              <a:ext uri="{FF2B5EF4-FFF2-40B4-BE49-F238E27FC236}">
                <a16:creationId xmlns:a16="http://schemas.microsoft.com/office/drawing/2014/main" id="{E480ABF0-4C02-4224-A9C5-926F54174556}"/>
              </a:ext>
            </a:extLst>
          </p:cNvPr>
          <p:cNvGrpSpPr/>
          <p:nvPr/>
        </p:nvGrpSpPr>
        <p:grpSpPr>
          <a:xfrm rot="5400000">
            <a:off x="1095062" y="3369946"/>
            <a:ext cx="279847" cy="2432077"/>
            <a:chOff x="6510582" y="1454856"/>
            <a:chExt cx="279847" cy="2432077"/>
          </a:xfrm>
        </p:grpSpPr>
        <p:sp>
          <p:nvSpPr>
            <p:cNvPr id="73" name="Rectangle 72">
              <a:extLst>
                <a:ext uri="{FF2B5EF4-FFF2-40B4-BE49-F238E27FC236}">
                  <a16:creationId xmlns:a16="http://schemas.microsoft.com/office/drawing/2014/main" id="{D5DB0E47-A42B-4AEE-8255-5DF078021894}"/>
                </a:ext>
              </a:extLst>
            </p:cNvPr>
            <p:cNvSpPr>
              <a:spLocks noChangeAspect="1"/>
            </p:cNvSpPr>
            <p:nvPr/>
          </p:nvSpPr>
          <p:spPr>
            <a:xfrm>
              <a:off x="6510582" y="1454856"/>
              <a:ext cx="279847" cy="243207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p:sp>
          <p:nvSpPr>
            <p:cNvPr id="63" name="Oval 62">
              <a:extLst>
                <a:ext uri="{FF2B5EF4-FFF2-40B4-BE49-F238E27FC236}">
                  <a16:creationId xmlns:a16="http://schemas.microsoft.com/office/drawing/2014/main" id="{D427F9AF-EA74-4DBD-8D9A-3BD2F36BB22D}"/>
                </a:ext>
              </a:extLst>
            </p:cNvPr>
            <p:cNvSpPr/>
            <p:nvPr/>
          </p:nvSpPr>
          <p:spPr>
            <a:xfrm>
              <a:off x="6545549" y="154052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4" name="Oval 63">
              <a:extLst>
                <a:ext uri="{FF2B5EF4-FFF2-40B4-BE49-F238E27FC236}">
                  <a16:creationId xmlns:a16="http://schemas.microsoft.com/office/drawing/2014/main" id="{A345467D-5202-4B1C-9A4D-8B01C1427068}"/>
                </a:ext>
              </a:extLst>
            </p:cNvPr>
            <p:cNvSpPr/>
            <p:nvPr/>
          </p:nvSpPr>
          <p:spPr>
            <a:xfrm>
              <a:off x="6545549" y="176232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5" name="Oval 64">
              <a:extLst>
                <a:ext uri="{FF2B5EF4-FFF2-40B4-BE49-F238E27FC236}">
                  <a16:creationId xmlns:a16="http://schemas.microsoft.com/office/drawing/2014/main" id="{2B8ED9A6-C199-4021-B2C9-82741D8A9E38}"/>
                </a:ext>
              </a:extLst>
            </p:cNvPr>
            <p:cNvSpPr/>
            <p:nvPr/>
          </p:nvSpPr>
          <p:spPr>
            <a:xfrm>
              <a:off x="6546827" y="198059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6" name="Oval 65">
              <a:extLst>
                <a:ext uri="{FF2B5EF4-FFF2-40B4-BE49-F238E27FC236}">
                  <a16:creationId xmlns:a16="http://schemas.microsoft.com/office/drawing/2014/main" id="{79A50690-AA0B-47E1-A92B-917CA00E9949}"/>
                </a:ext>
              </a:extLst>
            </p:cNvPr>
            <p:cNvSpPr/>
            <p:nvPr/>
          </p:nvSpPr>
          <p:spPr>
            <a:xfrm>
              <a:off x="6551437" y="221282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7" name="Oval 66">
              <a:extLst>
                <a:ext uri="{FF2B5EF4-FFF2-40B4-BE49-F238E27FC236}">
                  <a16:creationId xmlns:a16="http://schemas.microsoft.com/office/drawing/2014/main" id="{9C576F29-63B6-4F28-B0AE-A42D5778A774}"/>
                </a:ext>
              </a:extLst>
            </p:cNvPr>
            <p:cNvSpPr/>
            <p:nvPr/>
          </p:nvSpPr>
          <p:spPr>
            <a:xfrm>
              <a:off x="6546370" y="2443716"/>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8" name="Oval 67">
              <a:extLst>
                <a:ext uri="{FF2B5EF4-FFF2-40B4-BE49-F238E27FC236}">
                  <a16:creationId xmlns:a16="http://schemas.microsoft.com/office/drawing/2014/main" id="{FBDB2F0E-F87F-4F86-81D4-4955C6C40D97}"/>
                </a:ext>
              </a:extLst>
            </p:cNvPr>
            <p:cNvSpPr/>
            <p:nvPr/>
          </p:nvSpPr>
          <p:spPr>
            <a:xfrm>
              <a:off x="6545549" y="2661993"/>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9" name="Oval 68">
              <a:extLst>
                <a:ext uri="{FF2B5EF4-FFF2-40B4-BE49-F238E27FC236}">
                  <a16:creationId xmlns:a16="http://schemas.microsoft.com/office/drawing/2014/main" id="{39BD62F3-B79C-44D0-9620-360D068E74CD}"/>
                </a:ext>
              </a:extLst>
            </p:cNvPr>
            <p:cNvSpPr/>
            <p:nvPr/>
          </p:nvSpPr>
          <p:spPr>
            <a:xfrm>
              <a:off x="6545588" y="2912440"/>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 name="Oval 69">
              <a:extLst>
                <a:ext uri="{FF2B5EF4-FFF2-40B4-BE49-F238E27FC236}">
                  <a16:creationId xmlns:a16="http://schemas.microsoft.com/office/drawing/2014/main" id="{2CB3D846-8A5D-4D64-9558-1EBC242EAED4}"/>
                </a:ext>
              </a:extLst>
            </p:cNvPr>
            <p:cNvSpPr/>
            <p:nvPr/>
          </p:nvSpPr>
          <p:spPr>
            <a:xfrm>
              <a:off x="6546370" y="315895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1" name="Oval 70">
              <a:extLst>
                <a:ext uri="{FF2B5EF4-FFF2-40B4-BE49-F238E27FC236}">
                  <a16:creationId xmlns:a16="http://schemas.microsoft.com/office/drawing/2014/main" id="{C5B4B70C-A1FC-4F20-BAFF-D27EEAF3A241}"/>
                </a:ext>
              </a:extLst>
            </p:cNvPr>
            <p:cNvSpPr/>
            <p:nvPr/>
          </p:nvSpPr>
          <p:spPr>
            <a:xfrm>
              <a:off x="6545549" y="337723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2" name="Oval 71">
              <a:extLst>
                <a:ext uri="{FF2B5EF4-FFF2-40B4-BE49-F238E27FC236}">
                  <a16:creationId xmlns:a16="http://schemas.microsoft.com/office/drawing/2014/main" id="{92E9D45A-1F60-4A2C-96E4-353B26C83ACE}"/>
                </a:ext>
              </a:extLst>
            </p:cNvPr>
            <p:cNvSpPr/>
            <p:nvPr/>
          </p:nvSpPr>
          <p:spPr>
            <a:xfrm>
              <a:off x="6545549" y="359551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75" name="TextBox 74">
            <a:extLst>
              <a:ext uri="{FF2B5EF4-FFF2-40B4-BE49-F238E27FC236}">
                <a16:creationId xmlns:a16="http://schemas.microsoft.com/office/drawing/2014/main" id="{6C5D2FA2-7542-48B2-A406-C68DA2112457}"/>
              </a:ext>
            </a:extLst>
          </p:cNvPr>
          <p:cNvSpPr txBox="1"/>
          <p:nvPr/>
        </p:nvSpPr>
        <p:spPr>
          <a:xfrm>
            <a:off x="-88690" y="4098898"/>
            <a:ext cx="805029" cy="307777"/>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Reviews</a:t>
            </a:r>
          </a:p>
        </p:txBody>
      </p:sp>
      <p:sp>
        <p:nvSpPr>
          <p:cNvPr id="76" name="TextBox 75">
            <a:extLst>
              <a:ext uri="{FF2B5EF4-FFF2-40B4-BE49-F238E27FC236}">
                <a16:creationId xmlns:a16="http://schemas.microsoft.com/office/drawing/2014/main" id="{F6E899C6-0F70-42C9-A02A-234FF46879BF}"/>
              </a:ext>
            </a:extLst>
          </p:cNvPr>
          <p:cNvSpPr txBox="1"/>
          <p:nvPr/>
        </p:nvSpPr>
        <p:spPr>
          <a:xfrm>
            <a:off x="416965" y="4657396"/>
            <a:ext cx="2949734" cy="52322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Loss encoder : prior + Cross entropy Disc(Reconstruct reviews  ,  reviews) </a:t>
            </a:r>
          </a:p>
        </p:txBody>
      </p:sp>
      <p:sp>
        <p:nvSpPr>
          <p:cNvPr id="136" name="Rectangle 135">
            <a:extLst>
              <a:ext uri="{FF2B5EF4-FFF2-40B4-BE49-F238E27FC236}">
                <a16:creationId xmlns:a16="http://schemas.microsoft.com/office/drawing/2014/main" id="{9D9CB8CF-9C20-4669-9D67-5B23747ED29F}"/>
              </a:ext>
            </a:extLst>
          </p:cNvPr>
          <p:cNvSpPr/>
          <p:nvPr/>
        </p:nvSpPr>
        <p:spPr>
          <a:xfrm>
            <a:off x="8095796" y="1777781"/>
            <a:ext cx="257476" cy="379514"/>
          </a:xfrm>
          <a:prstGeom prst="rect">
            <a:avLst/>
          </a:prstGeom>
          <a:solidFill>
            <a:srgbClr val="006F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1</a:t>
            </a:r>
          </a:p>
        </p:txBody>
      </p:sp>
      <mc:AlternateContent xmlns:mc="http://schemas.openxmlformats.org/markup-compatibility/2006" xmlns:a14="http://schemas.microsoft.com/office/drawing/2010/main">
        <mc:Choice Requires="a14">
          <p:sp>
            <p:nvSpPr>
              <p:cNvPr id="137" name="Rectangle 136">
                <a:extLst>
                  <a:ext uri="{FF2B5EF4-FFF2-40B4-BE49-F238E27FC236}">
                    <a16:creationId xmlns:a16="http://schemas.microsoft.com/office/drawing/2014/main" id="{AC3E3B43-7B54-4FF9-8809-6A2FA032D19F}"/>
                  </a:ext>
                </a:extLst>
              </p:cNvPr>
              <p:cNvSpPr>
                <a:spLocks noChangeAspect="1"/>
              </p:cNvSpPr>
              <p:nvPr/>
            </p:nvSpPr>
            <p:spPr>
              <a:xfrm>
                <a:off x="6245434" y="1443573"/>
                <a:ext cx="699806" cy="109135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𝐷</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𝑥</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37" name="Rectangle 136">
                <a:extLst>
                  <a:ext uri="{FF2B5EF4-FFF2-40B4-BE49-F238E27FC236}">
                    <a16:creationId xmlns:a16="http://schemas.microsoft.com/office/drawing/2014/main" id="{AC3E3B43-7B54-4FF9-8809-6A2FA032D19F}"/>
                  </a:ext>
                </a:extLst>
              </p:cNvPr>
              <p:cNvSpPr>
                <a:spLocks noRot="1" noChangeAspect="1" noMove="1" noResize="1" noEditPoints="1" noAdjustHandles="1" noChangeArrowheads="1" noChangeShapeType="1" noTextEdit="1"/>
              </p:cNvSpPr>
              <p:nvPr/>
            </p:nvSpPr>
            <p:spPr>
              <a:xfrm>
                <a:off x="6245434" y="1443573"/>
                <a:ext cx="699806" cy="1091357"/>
              </a:xfrm>
              <a:prstGeom prst="rect">
                <a:avLst/>
              </a:prstGeom>
              <a:blipFill>
                <a:blip r:embed="rId11"/>
                <a:stretch>
                  <a:fillRect/>
                </a:stretch>
              </a:blipFill>
              <a:ln>
                <a:solidFill>
                  <a:schemeClr val="tx1"/>
                </a:solidFill>
              </a:ln>
            </p:spPr>
            <p:txBody>
              <a:bodyPr/>
              <a:lstStyle/>
              <a:p>
                <a:r>
                  <a:rPr lang="en-US">
                    <a:noFill/>
                  </a:rPr>
                  <a:t> </a:t>
                </a:r>
              </a:p>
            </p:txBody>
          </p:sp>
        </mc:Fallback>
      </mc:AlternateContent>
      <p:sp>
        <p:nvSpPr>
          <p:cNvPr id="138" name="Arrow: Right 137">
            <a:extLst>
              <a:ext uri="{FF2B5EF4-FFF2-40B4-BE49-F238E27FC236}">
                <a16:creationId xmlns:a16="http://schemas.microsoft.com/office/drawing/2014/main" id="{0F7692F4-557C-428E-955B-E213930D8165}"/>
              </a:ext>
            </a:extLst>
          </p:cNvPr>
          <p:cNvSpPr/>
          <p:nvPr/>
        </p:nvSpPr>
        <p:spPr>
          <a:xfrm>
            <a:off x="7003313" y="1808756"/>
            <a:ext cx="510947" cy="36933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B8C841BA-98C1-4394-A7A4-3412DDC783D5}"/>
              </a:ext>
            </a:extLst>
          </p:cNvPr>
          <p:cNvSpPr/>
          <p:nvPr/>
        </p:nvSpPr>
        <p:spPr>
          <a:xfrm>
            <a:off x="7692432" y="1790284"/>
            <a:ext cx="257476" cy="346528"/>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0</a:t>
            </a:r>
          </a:p>
        </p:txBody>
      </p:sp>
      <p:sp>
        <p:nvSpPr>
          <p:cNvPr id="140" name="TextBox 139">
            <a:extLst>
              <a:ext uri="{FF2B5EF4-FFF2-40B4-BE49-F238E27FC236}">
                <a16:creationId xmlns:a16="http://schemas.microsoft.com/office/drawing/2014/main" id="{A66BAABF-6F6E-45DB-B9BF-D10C654F45FE}"/>
              </a:ext>
            </a:extLst>
          </p:cNvPr>
          <p:cNvSpPr txBox="1"/>
          <p:nvPr/>
        </p:nvSpPr>
        <p:spPr>
          <a:xfrm>
            <a:off x="7528959" y="2225013"/>
            <a:ext cx="879701" cy="276999"/>
          </a:xfrm>
          <a:prstGeom prst="rect">
            <a:avLst/>
          </a:prstGeom>
          <a:noFill/>
        </p:spPr>
        <p:txBody>
          <a:bodyPr wrap="square" rtlCol="0">
            <a:spAutoFit/>
          </a:bodyPr>
          <a:lstStyle/>
          <a:p>
            <a:r>
              <a:rPr lang="en-US" sz="1200" dirty="0">
                <a:latin typeface="Gill Sans MT" panose="020B0502020104020203" pitchFamily="34" charset="0"/>
              </a:rPr>
              <a:t>FAKE</a:t>
            </a:r>
          </a:p>
        </p:txBody>
      </p:sp>
      <p:sp>
        <p:nvSpPr>
          <p:cNvPr id="141" name="TextBox 140">
            <a:extLst>
              <a:ext uri="{FF2B5EF4-FFF2-40B4-BE49-F238E27FC236}">
                <a16:creationId xmlns:a16="http://schemas.microsoft.com/office/drawing/2014/main" id="{4F41575D-4615-469C-85B7-3AD6A82647D4}"/>
              </a:ext>
            </a:extLst>
          </p:cNvPr>
          <p:cNvSpPr txBox="1"/>
          <p:nvPr/>
        </p:nvSpPr>
        <p:spPr>
          <a:xfrm>
            <a:off x="8035784" y="2229654"/>
            <a:ext cx="745752" cy="369332"/>
          </a:xfrm>
          <a:prstGeom prst="rect">
            <a:avLst/>
          </a:prstGeom>
          <a:noFill/>
        </p:spPr>
        <p:txBody>
          <a:bodyPr wrap="square" rtlCol="0">
            <a:spAutoFit/>
          </a:bodyPr>
          <a:lstStyle/>
          <a:p>
            <a:r>
              <a:rPr lang="en-US" dirty="0">
                <a:latin typeface="Gill Sans MT" panose="020B0502020104020203" pitchFamily="34" charset="0"/>
              </a:rPr>
              <a:t>REAL</a:t>
            </a:r>
          </a:p>
        </p:txBody>
      </p:sp>
      <p:sp>
        <p:nvSpPr>
          <p:cNvPr id="142" name="TextBox 141">
            <a:extLst>
              <a:ext uri="{FF2B5EF4-FFF2-40B4-BE49-F238E27FC236}">
                <a16:creationId xmlns:a16="http://schemas.microsoft.com/office/drawing/2014/main" id="{CB85CA48-9745-4A17-B54D-B73113587347}"/>
              </a:ext>
            </a:extLst>
          </p:cNvPr>
          <p:cNvSpPr txBox="1"/>
          <p:nvPr/>
        </p:nvSpPr>
        <p:spPr>
          <a:xfrm>
            <a:off x="6199540" y="1187827"/>
            <a:ext cx="1528187" cy="369332"/>
          </a:xfrm>
          <a:prstGeom prst="rect">
            <a:avLst/>
          </a:prstGeom>
          <a:noFill/>
        </p:spPr>
        <p:txBody>
          <a:bodyPr wrap="square" rtlCol="0">
            <a:spAutoFit/>
          </a:bodyPr>
          <a:lstStyle/>
          <a:p>
            <a:r>
              <a:rPr lang="en-US" dirty="0">
                <a:latin typeface="Gill Sans MT" panose="020B0502020104020203" pitchFamily="34" charset="0"/>
              </a:rPr>
              <a:t>Discriminator</a:t>
            </a:r>
          </a:p>
        </p:txBody>
      </p:sp>
      <mc:AlternateContent xmlns:mc="http://schemas.openxmlformats.org/markup-compatibility/2006" xmlns:a14="http://schemas.microsoft.com/office/drawing/2010/main">
        <mc:Choice Requires="a14">
          <p:sp>
            <p:nvSpPr>
              <p:cNvPr id="143" name="TextBox 142">
                <a:extLst>
                  <a:ext uri="{FF2B5EF4-FFF2-40B4-BE49-F238E27FC236}">
                    <a16:creationId xmlns:a16="http://schemas.microsoft.com/office/drawing/2014/main" id="{3F2A1A7A-3137-4490-A1BD-E984BD2CE157}"/>
                  </a:ext>
                </a:extLst>
              </p:cNvPr>
              <p:cNvSpPr txBox="1"/>
              <p:nvPr/>
            </p:nvSpPr>
            <p:spPr>
              <a:xfrm>
                <a:off x="5251990" y="727411"/>
                <a:ext cx="910446" cy="646331"/>
              </a:xfrm>
              <a:prstGeom prst="rect">
                <a:avLst/>
              </a:prstGeom>
              <a:noFill/>
            </p:spPr>
            <p:txBody>
              <a:bodyPr wrap="square" rtlCol="0">
                <a:spAutoFit/>
              </a:bodyPr>
              <a:lstStyle/>
              <a:p>
                <a:r>
                  <a:rPr lang="en-US" sz="1200" dirty="0">
                    <a:latin typeface="Gill Sans MT" panose="020B0502020104020203" pitchFamily="34" charset="0"/>
                  </a:rPr>
                  <a:t>Generated samples, </a:t>
                </a:r>
                <a14:m>
                  <m:oMath xmlns:m="http://schemas.openxmlformats.org/officeDocument/2006/math">
                    <m:r>
                      <a:rPr lang="en-US" sz="1200" i="1" dirty="0" smtClean="0">
                        <a:latin typeface="Cambria Math" panose="02040503050406030204" pitchFamily="18" charset="0"/>
                      </a:rPr>
                      <m:t>𝐺</m:t>
                    </m:r>
                    <m:r>
                      <a:rPr lang="en-US" sz="1200" i="1" dirty="0" smtClean="0">
                        <a:latin typeface="Cambria Math" panose="02040503050406030204" pitchFamily="18" charset="0"/>
                      </a:rPr>
                      <m:t>(</m:t>
                    </m:r>
                    <m:r>
                      <a:rPr lang="en-US" sz="1200" i="1" dirty="0" smtClean="0">
                        <a:latin typeface="Cambria Math" panose="02040503050406030204" pitchFamily="18" charset="0"/>
                      </a:rPr>
                      <m:t>𝑧</m:t>
                    </m:r>
                    <m:r>
                      <a:rPr lang="en-US" sz="1200" i="1" dirty="0" smtClean="0">
                        <a:latin typeface="Cambria Math" panose="02040503050406030204" pitchFamily="18" charset="0"/>
                      </a:rPr>
                      <m:t>)</m:t>
                    </m:r>
                  </m:oMath>
                </a14:m>
                <a:endParaRPr lang="en-US" sz="1200" dirty="0">
                  <a:latin typeface="Gill Sans MT" panose="020B0502020104020203" pitchFamily="34" charset="0"/>
                </a:endParaRPr>
              </a:p>
            </p:txBody>
          </p:sp>
        </mc:Choice>
        <mc:Fallback xmlns="">
          <p:sp>
            <p:nvSpPr>
              <p:cNvPr id="143" name="TextBox 142">
                <a:extLst>
                  <a:ext uri="{FF2B5EF4-FFF2-40B4-BE49-F238E27FC236}">
                    <a16:creationId xmlns:a16="http://schemas.microsoft.com/office/drawing/2014/main" id="{3F2A1A7A-3137-4490-A1BD-E984BD2CE157}"/>
                  </a:ext>
                </a:extLst>
              </p:cNvPr>
              <p:cNvSpPr txBox="1">
                <a:spLocks noRot="1" noChangeAspect="1" noMove="1" noResize="1" noEditPoints="1" noAdjustHandles="1" noChangeArrowheads="1" noChangeShapeType="1" noTextEdit="1"/>
              </p:cNvSpPr>
              <p:nvPr/>
            </p:nvSpPr>
            <p:spPr>
              <a:xfrm>
                <a:off x="5251990" y="727411"/>
                <a:ext cx="910446" cy="646331"/>
              </a:xfrm>
              <a:prstGeom prst="rect">
                <a:avLst/>
              </a:prstGeom>
              <a:blipFill>
                <a:blip r:embed="rId12"/>
                <a:stretch>
                  <a:fillRect l="-671" b="-377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4" name="Rectangle 143">
                <a:extLst>
                  <a:ext uri="{FF2B5EF4-FFF2-40B4-BE49-F238E27FC236}">
                    <a16:creationId xmlns:a16="http://schemas.microsoft.com/office/drawing/2014/main" id="{08E9F2F1-A744-4247-A765-70FEEB104A02}"/>
                  </a:ext>
                </a:extLst>
              </p:cNvPr>
              <p:cNvSpPr>
                <a:spLocks noChangeAspect="1"/>
              </p:cNvSpPr>
              <p:nvPr/>
            </p:nvSpPr>
            <p:spPr>
              <a:xfrm>
                <a:off x="5630119" y="1780054"/>
                <a:ext cx="150456" cy="48688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r>
                        <a:rPr lang="en-US" i="1" dirty="0" smtClean="0">
                          <a:solidFill>
                            <a:schemeClr val="tx1"/>
                          </a:solidFill>
                          <a:latin typeface="Cambria Math" panose="02040503050406030204" pitchFamily="18" charset="0"/>
                        </a:rPr>
                        <m:t>𝑥</m:t>
                      </m:r>
                    </m:oMath>
                  </m:oMathPara>
                </a14:m>
                <a:endParaRPr lang="en-US" dirty="0">
                  <a:solidFill>
                    <a:schemeClr val="tx1"/>
                  </a:solidFill>
                  <a:latin typeface="Gill Sans MT" panose="020B0502020104020203" pitchFamily="34" charset="0"/>
                </a:endParaRPr>
              </a:p>
            </p:txBody>
          </p:sp>
        </mc:Choice>
        <mc:Fallback xmlns="">
          <p:sp>
            <p:nvSpPr>
              <p:cNvPr id="144" name="Rectangle 143">
                <a:extLst>
                  <a:ext uri="{FF2B5EF4-FFF2-40B4-BE49-F238E27FC236}">
                    <a16:creationId xmlns:a16="http://schemas.microsoft.com/office/drawing/2014/main" id="{08E9F2F1-A744-4247-A765-70FEEB104A02}"/>
                  </a:ext>
                </a:extLst>
              </p:cNvPr>
              <p:cNvSpPr>
                <a:spLocks noRot="1" noChangeAspect="1" noMove="1" noResize="1" noEditPoints="1" noAdjustHandles="1" noChangeArrowheads="1" noChangeShapeType="1" noTextEdit="1"/>
              </p:cNvSpPr>
              <p:nvPr/>
            </p:nvSpPr>
            <p:spPr>
              <a:xfrm>
                <a:off x="5630119" y="1780054"/>
                <a:ext cx="150456" cy="486884"/>
              </a:xfrm>
              <a:prstGeom prst="rect">
                <a:avLst/>
              </a:prstGeom>
              <a:blipFill>
                <a:blip r:embed="rId13"/>
                <a:stretch>
                  <a:fillRect l="-21429" r="-10714"/>
                </a:stretch>
              </a:blipFill>
              <a:ln>
                <a:solidFill>
                  <a:schemeClr val="tx1"/>
                </a:solidFill>
              </a:ln>
            </p:spPr>
            <p:txBody>
              <a:bodyPr/>
              <a:lstStyle/>
              <a:p>
                <a:r>
                  <a:rPr lang="en-US">
                    <a:noFill/>
                  </a:rPr>
                  <a:t> </a:t>
                </a:r>
              </a:p>
            </p:txBody>
          </p:sp>
        </mc:Fallback>
      </mc:AlternateContent>
      <p:sp>
        <p:nvSpPr>
          <p:cNvPr id="145" name="TextBox 144">
            <a:extLst>
              <a:ext uri="{FF2B5EF4-FFF2-40B4-BE49-F238E27FC236}">
                <a16:creationId xmlns:a16="http://schemas.microsoft.com/office/drawing/2014/main" id="{033ECD47-4985-4400-A80E-7CD33A87695D}"/>
              </a:ext>
            </a:extLst>
          </p:cNvPr>
          <p:cNvSpPr txBox="1"/>
          <p:nvPr/>
        </p:nvSpPr>
        <p:spPr>
          <a:xfrm>
            <a:off x="5199978" y="2154052"/>
            <a:ext cx="829892" cy="461665"/>
          </a:xfrm>
          <a:prstGeom prst="rect">
            <a:avLst/>
          </a:prstGeom>
          <a:noFill/>
        </p:spPr>
        <p:txBody>
          <a:bodyPr wrap="square" rtlCol="0">
            <a:spAutoFit/>
          </a:bodyPr>
          <a:lstStyle/>
          <a:p>
            <a:r>
              <a:rPr lang="en-US" sz="1200" dirty="0">
                <a:latin typeface="Gill Sans MT" panose="020B0502020104020203" pitchFamily="34" charset="0"/>
              </a:rPr>
              <a:t>Data samples, x</a:t>
            </a:r>
          </a:p>
        </p:txBody>
      </p:sp>
      <p:sp>
        <p:nvSpPr>
          <p:cNvPr id="146" name="Arrow: Right 145">
            <a:extLst>
              <a:ext uri="{FF2B5EF4-FFF2-40B4-BE49-F238E27FC236}">
                <a16:creationId xmlns:a16="http://schemas.microsoft.com/office/drawing/2014/main" id="{4E3C792B-B1A2-4A0C-B1C1-6777CD26E0B8}"/>
              </a:ext>
            </a:extLst>
          </p:cNvPr>
          <p:cNvSpPr/>
          <p:nvPr/>
        </p:nvSpPr>
        <p:spPr>
          <a:xfrm>
            <a:off x="5859237" y="1847649"/>
            <a:ext cx="291528" cy="30640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7" name="Rectangle 146">
                <a:extLst>
                  <a:ext uri="{FF2B5EF4-FFF2-40B4-BE49-F238E27FC236}">
                    <a16:creationId xmlns:a16="http://schemas.microsoft.com/office/drawing/2014/main" id="{9260D079-2FE0-41A7-9B33-5017EED9D566}"/>
                  </a:ext>
                </a:extLst>
              </p:cNvPr>
              <p:cNvSpPr>
                <a:spLocks noChangeAspect="1"/>
              </p:cNvSpPr>
              <p:nvPr/>
            </p:nvSpPr>
            <p:spPr>
              <a:xfrm>
                <a:off x="5449702" y="1352900"/>
                <a:ext cx="456630" cy="3936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𝐺</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𝑧</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47" name="Rectangle 146">
                <a:extLst>
                  <a:ext uri="{FF2B5EF4-FFF2-40B4-BE49-F238E27FC236}">
                    <a16:creationId xmlns:a16="http://schemas.microsoft.com/office/drawing/2014/main" id="{9260D079-2FE0-41A7-9B33-5017EED9D566}"/>
                  </a:ext>
                </a:extLst>
              </p:cNvPr>
              <p:cNvSpPr>
                <a:spLocks noRot="1" noChangeAspect="1" noMove="1" noResize="1" noEditPoints="1" noAdjustHandles="1" noChangeArrowheads="1" noChangeShapeType="1" noTextEdit="1"/>
              </p:cNvSpPr>
              <p:nvPr/>
            </p:nvSpPr>
            <p:spPr>
              <a:xfrm>
                <a:off x="5449702" y="1352900"/>
                <a:ext cx="456630" cy="393696"/>
              </a:xfrm>
              <a:prstGeom prst="rect">
                <a:avLst/>
              </a:prstGeom>
              <a:blipFill>
                <a:blip r:embed="rId14"/>
                <a:stretch>
                  <a:fillRect l="-5063"/>
                </a:stretch>
              </a:blipFill>
              <a:ln>
                <a:solidFill>
                  <a:schemeClr val="tx1"/>
                </a:solidFill>
              </a:ln>
            </p:spPr>
            <p:txBody>
              <a:bodyPr/>
              <a:lstStyle/>
              <a:p>
                <a:r>
                  <a:rPr lang="en-US">
                    <a:noFill/>
                  </a:rPr>
                  <a:t> </a:t>
                </a:r>
              </a:p>
            </p:txBody>
          </p:sp>
        </mc:Fallback>
      </mc:AlternateContent>
      <p:sp>
        <p:nvSpPr>
          <p:cNvPr id="150" name="Rectangle 149">
            <a:extLst>
              <a:ext uri="{FF2B5EF4-FFF2-40B4-BE49-F238E27FC236}">
                <a16:creationId xmlns:a16="http://schemas.microsoft.com/office/drawing/2014/main" id="{71E0E6DB-051E-446A-A855-641DAB2371E7}"/>
              </a:ext>
            </a:extLst>
          </p:cNvPr>
          <p:cNvSpPr/>
          <p:nvPr/>
        </p:nvSpPr>
        <p:spPr>
          <a:xfrm>
            <a:off x="8114797" y="3585470"/>
            <a:ext cx="257476" cy="379514"/>
          </a:xfrm>
          <a:prstGeom prst="rect">
            <a:avLst/>
          </a:prstGeom>
          <a:solidFill>
            <a:srgbClr val="006F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1</a:t>
            </a:r>
          </a:p>
        </p:txBody>
      </p:sp>
      <mc:AlternateContent xmlns:mc="http://schemas.openxmlformats.org/markup-compatibility/2006" xmlns:a14="http://schemas.microsoft.com/office/drawing/2010/main">
        <mc:Choice Requires="a14">
          <p:sp>
            <p:nvSpPr>
              <p:cNvPr id="151" name="Rectangle 150">
                <a:extLst>
                  <a:ext uri="{FF2B5EF4-FFF2-40B4-BE49-F238E27FC236}">
                    <a16:creationId xmlns:a16="http://schemas.microsoft.com/office/drawing/2014/main" id="{64310EFE-3EE9-4208-A473-759C2EB6FDCA}"/>
                  </a:ext>
                </a:extLst>
              </p:cNvPr>
              <p:cNvSpPr>
                <a:spLocks noChangeAspect="1"/>
              </p:cNvSpPr>
              <p:nvPr/>
            </p:nvSpPr>
            <p:spPr>
              <a:xfrm>
                <a:off x="6264435" y="3251262"/>
                <a:ext cx="699806" cy="109135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𝐷</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𝑥</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51" name="Rectangle 150">
                <a:extLst>
                  <a:ext uri="{FF2B5EF4-FFF2-40B4-BE49-F238E27FC236}">
                    <a16:creationId xmlns:a16="http://schemas.microsoft.com/office/drawing/2014/main" id="{64310EFE-3EE9-4208-A473-759C2EB6FDCA}"/>
                  </a:ext>
                </a:extLst>
              </p:cNvPr>
              <p:cNvSpPr>
                <a:spLocks noRot="1" noChangeAspect="1" noMove="1" noResize="1" noEditPoints="1" noAdjustHandles="1" noChangeArrowheads="1" noChangeShapeType="1" noTextEdit="1"/>
              </p:cNvSpPr>
              <p:nvPr/>
            </p:nvSpPr>
            <p:spPr>
              <a:xfrm>
                <a:off x="6264435" y="3251262"/>
                <a:ext cx="699806" cy="1091357"/>
              </a:xfrm>
              <a:prstGeom prst="rect">
                <a:avLst/>
              </a:prstGeom>
              <a:blipFill>
                <a:blip r:embed="rId11"/>
                <a:stretch>
                  <a:fillRect/>
                </a:stretch>
              </a:blipFill>
              <a:ln>
                <a:solidFill>
                  <a:schemeClr val="tx1"/>
                </a:solidFill>
              </a:ln>
            </p:spPr>
            <p:txBody>
              <a:bodyPr/>
              <a:lstStyle/>
              <a:p>
                <a:r>
                  <a:rPr lang="en-US">
                    <a:noFill/>
                  </a:rPr>
                  <a:t> </a:t>
                </a:r>
              </a:p>
            </p:txBody>
          </p:sp>
        </mc:Fallback>
      </mc:AlternateContent>
      <p:sp>
        <p:nvSpPr>
          <p:cNvPr id="152" name="Arrow: Right 151">
            <a:extLst>
              <a:ext uri="{FF2B5EF4-FFF2-40B4-BE49-F238E27FC236}">
                <a16:creationId xmlns:a16="http://schemas.microsoft.com/office/drawing/2014/main" id="{51A6879C-5BD4-40CA-A239-2922ED6F79E4}"/>
              </a:ext>
            </a:extLst>
          </p:cNvPr>
          <p:cNvSpPr/>
          <p:nvPr/>
        </p:nvSpPr>
        <p:spPr>
          <a:xfrm>
            <a:off x="7022314" y="3616445"/>
            <a:ext cx="510947" cy="36933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D9978903-B052-48D4-BA81-4DF63BC843D4}"/>
              </a:ext>
            </a:extLst>
          </p:cNvPr>
          <p:cNvSpPr/>
          <p:nvPr/>
        </p:nvSpPr>
        <p:spPr>
          <a:xfrm>
            <a:off x="7711433" y="3597973"/>
            <a:ext cx="257476" cy="346528"/>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0</a:t>
            </a:r>
          </a:p>
        </p:txBody>
      </p:sp>
      <p:sp>
        <p:nvSpPr>
          <p:cNvPr id="154" name="TextBox 153">
            <a:extLst>
              <a:ext uri="{FF2B5EF4-FFF2-40B4-BE49-F238E27FC236}">
                <a16:creationId xmlns:a16="http://schemas.microsoft.com/office/drawing/2014/main" id="{046E9838-C178-4634-A7C3-386D810829C9}"/>
              </a:ext>
            </a:extLst>
          </p:cNvPr>
          <p:cNvSpPr txBox="1"/>
          <p:nvPr/>
        </p:nvSpPr>
        <p:spPr>
          <a:xfrm>
            <a:off x="7547960" y="4032702"/>
            <a:ext cx="879701" cy="276999"/>
          </a:xfrm>
          <a:prstGeom prst="rect">
            <a:avLst/>
          </a:prstGeom>
          <a:noFill/>
        </p:spPr>
        <p:txBody>
          <a:bodyPr wrap="square" rtlCol="0">
            <a:spAutoFit/>
          </a:bodyPr>
          <a:lstStyle/>
          <a:p>
            <a:r>
              <a:rPr lang="en-US" sz="1200" dirty="0">
                <a:latin typeface="Gill Sans MT" panose="020B0502020104020203" pitchFamily="34" charset="0"/>
              </a:rPr>
              <a:t>FAKE</a:t>
            </a:r>
          </a:p>
        </p:txBody>
      </p:sp>
      <p:sp>
        <p:nvSpPr>
          <p:cNvPr id="155" name="TextBox 154">
            <a:extLst>
              <a:ext uri="{FF2B5EF4-FFF2-40B4-BE49-F238E27FC236}">
                <a16:creationId xmlns:a16="http://schemas.microsoft.com/office/drawing/2014/main" id="{AF64034C-DE83-4C44-95F4-637D37A74063}"/>
              </a:ext>
            </a:extLst>
          </p:cNvPr>
          <p:cNvSpPr txBox="1"/>
          <p:nvPr/>
        </p:nvSpPr>
        <p:spPr>
          <a:xfrm>
            <a:off x="8054785" y="4037343"/>
            <a:ext cx="745752" cy="369332"/>
          </a:xfrm>
          <a:prstGeom prst="rect">
            <a:avLst/>
          </a:prstGeom>
          <a:noFill/>
        </p:spPr>
        <p:txBody>
          <a:bodyPr wrap="square" rtlCol="0">
            <a:spAutoFit/>
          </a:bodyPr>
          <a:lstStyle/>
          <a:p>
            <a:r>
              <a:rPr lang="en-US" dirty="0">
                <a:latin typeface="Gill Sans MT" panose="020B0502020104020203" pitchFamily="34" charset="0"/>
              </a:rPr>
              <a:t>REAL</a:t>
            </a:r>
          </a:p>
        </p:txBody>
      </p:sp>
      <p:sp>
        <p:nvSpPr>
          <p:cNvPr id="156" name="TextBox 155">
            <a:extLst>
              <a:ext uri="{FF2B5EF4-FFF2-40B4-BE49-F238E27FC236}">
                <a16:creationId xmlns:a16="http://schemas.microsoft.com/office/drawing/2014/main" id="{2A3BCC7E-1F55-43F7-994D-672BC36622D1}"/>
              </a:ext>
            </a:extLst>
          </p:cNvPr>
          <p:cNvSpPr txBox="1"/>
          <p:nvPr/>
        </p:nvSpPr>
        <p:spPr>
          <a:xfrm>
            <a:off x="6169766" y="2948328"/>
            <a:ext cx="1528187" cy="369332"/>
          </a:xfrm>
          <a:prstGeom prst="rect">
            <a:avLst/>
          </a:prstGeom>
          <a:noFill/>
        </p:spPr>
        <p:txBody>
          <a:bodyPr wrap="square" rtlCol="0">
            <a:spAutoFit/>
          </a:bodyPr>
          <a:lstStyle/>
          <a:p>
            <a:r>
              <a:rPr lang="en-US" dirty="0">
                <a:latin typeface="Gill Sans MT" panose="020B0502020104020203" pitchFamily="34" charset="0"/>
              </a:rPr>
              <a:t>Discriminator</a:t>
            </a:r>
          </a:p>
        </p:txBody>
      </p:sp>
      <mc:AlternateContent xmlns:mc="http://schemas.openxmlformats.org/markup-compatibility/2006" xmlns:a14="http://schemas.microsoft.com/office/drawing/2010/main">
        <mc:Choice Requires="a14">
          <p:sp>
            <p:nvSpPr>
              <p:cNvPr id="157" name="Rectangle 156">
                <a:extLst>
                  <a:ext uri="{FF2B5EF4-FFF2-40B4-BE49-F238E27FC236}">
                    <a16:creationId xmlns:a16="http://schemas.microsoft.com/office/drawing/2014/main" id="{B6FBC13A-105C-4B43-B29C-307D41188120}"/>
                  </a:ext>
                </a:extLst>
              </p:cNvPr>
              <p:cNvSpPr>
                <a:spLocks noChangeAspect="1"/>
              </p:cNvSpPr>
              <p:nvPr/>
            </p:nvSpPr>
            <p:spPr>
              <a:xfrm>
                <a:off x="5649120" y="3587743"/>
                <a:ext cx="150456" cy="48688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r>
                        <a:rPr lang="en-US" i="1" dirty="0" smtClean="0">
                          <a:solidFill>
                            <a:schemeClr val="tx1"/>
                          </a:solidFill>
                          <a:latin typeface="Cambria Math" panose="02040503050406030204" pitchFamily="18" charset="0"/>
                        </a:rPr>
                        <m:t>𝑥</m:t>
                      </m:r>
                    </m:oMath>
                  </m:oMathPara>
                </a14:m>
                <a:endParaRPr lang="en-US" dirty="0">
                  <a:solidFill>
                    <a:schemeClr val="tx1"/>
                  </a:solidFill>
                  <a:latin typeface="Gill Sans MT" panose="020B0502020104020203" pitchFamily="34" charset="0"/>
                </a:endParaRPr>
              </a:p>
            </p:txBody>
          </p:sp>
        </mc:Choice>
        <mc:Fallback xmlns="">
          <p:sp>
            <p:nvSpPr>
              <p:cNvPr id="157" name="Rectangle 156">
                <a:extLst>
                  <a:ext uri="{FF2B5EF4-FFF2-40B4-BE49-F238E27FC236}">
                    <a16:creationId xmlns:a16="http://schemas.microsoft.com/office/drawing/2014/main" id="{B6FBC13A-105C-4B43-B29C-307D41188120}"/>
                  </a:ext>
                </a:extLst>
              </p:cNvPr>
              <p:cNvSpPr>
                <a:spLocks noRot="1" noChangeAspect="1" noMove="1" noResize="1" noEditPoints="1" noAdjustHandles="1" noChangeArrowheads="1" noChangeShapeType="1" noTextEdit="1"/>
              </p:cNvSpPr>
              <p:nvPr/>
            </p:nvSpPr>
            <p:spPr>
              <a:xfrm>
                <a:off x="5649120" y="3587743"/>
                <a:ext cx="150456" cy="486884"/>
              </a:xfrm>
              <a:prstGeom prst="rect">
                <a:avLst/>
              </a:prstGeom>
              <a:blipFill>
                <a:blip r:embed="rId15"/>
                <a:stretch>
                  <a:fillRect l="-21429" r="-10714"/>
                </a:stretch>
              </a:blipFill>
              <a:ln>
                <a:solidFill>
                  <a:schemeClr val="tx1"/>
                </a:solidFill>
              </a:ln>
            </p:spPr>
            <p:txBody>
              <a:bodyPr/>
              <a:lstStyle/>
              <a:p>
                <a:r>
                  <a:rPr lang="en-US">
                    <a:noFill/>
                  </a:rPr>
                  <a:t> </a:t>
                </a:r>
              </a:p>
            </p:txBody>
          </p:sp>
        </mc:Fallback>
      </mc:AlternateContent>
      <p:sp>
        <p:nvSpPr>
          <p:cNvPr id="158" name="TextBox 157">
            <a:extLst>
              <a:ext uri="{FF2B5EF4-FFF2-40B4-BE49-F238E27FC236}">
                <a16:creationId xmlns:a16="http://schemas.microsoft.com/office/drawing/2014/main" id="{668257F8-FF25-4553-8718-B0382C75A2E1}"/>
              </a:ext>
            </a:extLst>
          </p:cNvPr>
          <p:cNvSpPr txBox="1"/>
          <p:nvPr/>
        </p:nvSpPr>
        <p:spPr>
          <a:xfrm>
            <a:off x="5218979" y="3961741"/>
            <a:ext cx="829892" cy="461665"/>
          </a:xfrm>
          <a:prstGeom prst="rect">
            <a:avLst/>
          </a:prstGeom>
          <a:noFill/>
        </p:spPr>
        <p:txBody>
          <a:bodyPr wrap="square" rtlCol="0">
            <a:spAutoFit/>
          </a:bodyPr>
          <a:lstStyle/>
          <a:p>
            <a:r>
              <a:rPr lang="en-US" sz="1200" dirty="0">
                <a:latin typeface="Gill Sans MT" panose="020B0502020104020203" pitchFamily="34" charset="0"/>
              </a:rPr>
              <a:t>Data samples, x</a:t>
            </a:r>
          </a:p>
        </p:txBody>
      </p:sp>
      <p:sp>
        <p:nvSpPr>
          <p:cNvPr id="159" name="Arrow: Right 158">
            <a:extLst>
              <a:ext uri="{FF2B5EF4-FFF2-40B4-BE49-F238E27FC236}">
                <a16:creationId xmlns:a16="http://schemas.microsoft.com/office/drawing/2014/main" id="{2B736957-814A-4F6B-A928-8EE1269E5936}"/>
              </a:ext>
            </a:extLst>
          </p:cNvPr>
          <p:cNvSpPr/>
          <p:nvPr/>
        </p:nvSpPr>
        <p:spPr>
          <a:xfrm>
            <a:off x="5878238" y="3655338"/>
            <a:ext cx="291528" cy="30640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0" name="Rectangle 159">
                <a:extLst>
                  <a:ext uri="{FF2B5EF4-FFF2-40B4-BE49-F238E27FC236}">
                    <a16:creationId xmlns:a16="http://schemas.microsoft.com/office/drawing/2014/main" id="{A065F125-8671-400F-9C07-5FC6BF9A7F5D}"/>
                  </a:ext>
                </a:extLst>
              </p:cNvPr>
              <p:cNvSpPr>
                <a:spLocks noChangeAspect="1"/>
              </p:cNvSpPr>
              <p:nvPr/>
            </p:nvSpPr>
            <p:spPr>
              <a:xfrm>
                <a:off x="5468703" y="3160589"/>
                <a:ext cx="456630" cy="3936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𝐺</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𝑧</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60" name="Rectangle 159">
                <a:extLst>
                  <a:ext uri="{FF2B5EF4-FFF2-40B4-BE49-F238E27FC236}">
                    <a16:creationId xmlns:a16="http://schemas.microsoft.com/office/drawing/2014/main" id="{A065F125-8671-400F-9C07-5FC6BF9A7F5D}"/>
                  </a:ext>
                </a:extLst>
              </p:cNvPr>
              <p:cNvSpPr>
                <a:spLocks noRot="1" noChangeAspect="1" noMove="1" noResize="1" noEditPoints="1" noAdjustHandles="1" noChangeArrowheads="1" noChangeShapeType="1" noTextEdit="1"/>
              </p:cNvSpPr>
              <p:nvPr/>
            </p:nvSpPr>
            <p:spPr>
              <a:xfrm>
                <a:off x="5468703" y="3160589"/>
                <a:ext cx="456630" cy="393696"/>
              </a:xfrm>
              <a:prstGeom prst="rect">
                <a:avLst/>
              </a:prstGeom>
              <a:blipFill>
                <a:blip r:embed="rId14"/>
                <a:stretch>
                  <a:fillRect l="-5063"/>
                </a:stretch>
              </a:blipFill>
              <a:ln>
                <a:solidFill>
                  <a:schemeClr val="tx1"/>
                </a:solidFill>
              </a:ln>
            </p:spPr>
            <p:txBody>
              <a:bodyPr/>
              <a:lstStyle/>
              <a:p>
                <a:r>
                  <a:rPr lang="en-US">
                    <a:noFill/>
                  </a:rPr>
                  <a:t> </a:t>
                </a:r>
              </a:p>
            </p:txBody>
          </p:sp>
        </mc:Fallback>
      </mc:AlternateContent>
      <p:sp>
        <p:nvSpPr>
          <p:cNvPr id="161" name="TextBox 160">
            <a:extLst>
              <a:ext uri="{FF2B5EF4-FFF2-40B4-BE49-F238E27FC236}">
                <a16:creationId xmlns:a16="http://schemas.microsoft.com/office/drawing/2014/main" id="{5D0C7244-5B30-4EC9-864E-D8E36A258C2F}"/>
              </a:ext>
            </a:extLst>
          </p:cNvPr>
          <p:cNvSpPr txBox="1"/>
          <p:nvPr/>
        </p:nvSpPr>
        <p:spPr>
          <a:xfrm>
            <a:off x="3551573" y="4476919"/>
            <a:ext cx="3977386" cy="707886"/>
          </a:xfrm>
          <a:prstGeom prst="rect">
            <a:avLst/>
          </a:prstGeom>
          <a:noFill/>
        </p:spPr>
        <p:txBody>
          <a:bodyPr wrap="square" rtlCol="0">
            <a:spAutoFit/>
          </a:bodyPr>
          <a:lstStyle/>
          <a:p>
            <a:r>
              <a:rPr lang="en-US" altLang="zh-TW" sz="2000" dirty="0">
                <a:latin typeface="Times New Roman" panose="02020603050405020304" pitchFamily="18" charset="0"/>
                <a:cs typeface="Times New Roman" panose="02020603050405020304" pitchFamily="18" charset="0"/>
              </a:rPr>
              <a:t>Loss Generator :</a:t>
            </a:r>
          </a:p>
          <a:p>
            <a:pPr lvl="1"/>
            <a:r>
              <a:rPr lang="en-US" altLang="zh-TW" sz="2000" dirty="0">
                <a:solidFill>
                  <a:schemeClr val="accent1">
                    <a:lumMod val="50000"/>
                  </a:schemeClr>
                </a:solidFill>
                <a:latin typeface="Times New Roman" panose="02020603050405020304" pitchFamily="18" charset="0"/>
                <a:cs typeface="Times New Roman" panose="02020603050405020304" pitchFamily="18" charset="0"/>
              </a:rPr>
              <a:t>Policy Gradient mode -</a:t>
            </a:r>
          </a:p>
        </p:txBody>
      </p:sp>
      <p:pic>
        <p:nvPicPr>
          <p:cNvPr id="162" name="Picture 161">
            <a:extLst>
              <a:ext uri="{FF2B5EF4-FFF2-40B4-BE49-F238E27FC236}">
                <a16:creationId xmlns:a16="http://schemas.microsoft.com/office/drawing/2014/main" id="{4B768B9B-7729-4371-9F9B-92130D63AAB0}"/>
              </a:ext>
            </a:extLst>
          </p:cNvPr>
          <p:cNvPicPr>
            <a:picLocks noChangeAspect="1"/>
          </p:cNvPicPr>
          <p:nvPr/>
        </p:nvPicPr>
        <p:blipFill rotWithShape="1">
          <a:blip r:embed="rId16">
            <a:duotone>
              <a:schemeClr val="accent1">
                <a:shade val="45000"/>
                <a:satMod val="135000"/>
              </a:schemeClr>
              <a:prstClr val="white"/>
            </a:duotone>
          </a:blip>
          <a:srcRect l="3412" t="8675" r="82868" b="37314"/>
          <a:stretch/>
        </p:blipFill>
        <p:spPr>
          <a:xfrm>
            <a:off x="6150765" y="4830862"/>
            <a:ext cx="571161" cy="316305"/>
          </a:xfrm>
          <a:prstGeom prst="rect">
            <a:avLst/>
          </a:prstGeom>
        </p:spPr>
      </p:pic>
      <p:pic>
        <p:nvPicPr>
          <p:cNvPr id="163" name="Picture 162">
            <a:extLst>
              <a:ext uri="{FF2B5EF4-FFF2-40B4-BE49-F238E27FC236}">
                <a16:creationId xmlns:a16="http://schemas.microsoft.com/office/drawing/2014/main" id="{496A5860-448A-4F4D-9590-753F2DE4BDF6}"/>
              </a:ext>
            </a:extLst>
          </p:cNvPr>
          <p:cNvPicPr>
            <a:picLocks noChangeAspect="1"/>
          </p:cNvPicPr>
          <p:nvPr/>
        </p:nvPicPr>
        <p:blipFill rotWithShape="1">
          <a:blip r:embed="rId16"/>
          <a:srcRect t="7846"/>
          <a:stretch/>
        </p:blipFill>
        <p:spPr>
          <a:xfrm>
            <a:off x="9518205" y="4117709"/>
            <a:ext cx="4163073" cy="539687"/>
          </a:xfrm>
          <a:prstGeom prst="rect">
            <a:avLst/>
          </a:prstGeom>
        </p:spPr>
      </p:pic>
    </p:spTree>
    <p:extLst>
      <p:ext uri="{BB962C8B-B14F-4D97-AF65-F5344CB8AC3E}">
        <p14:creationId xmlns:p14="http://schemas.microsoft.com/office/powerpoint/2010/main" val="41480565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4CE35-917E-4BBD-A8C6-A73C02B38154}"/>
              </a:ext>
            </a:extLst>
          </p:cNvPr>
          <p:cNvSpPr>
            <a:spLocks noGrp="1"/>
          </p:cNvSpPr>
          <p:nvPr>
            <p:ph type="title"/>
          </p:nvPr>
        </p:nvSpPr>
        <p:spPr/>
        <p:txBody>
          <a:bodyPr/>
          <a:lstStyle/>
          <a:p>
            <a:endParaRPr lang="en-US"/>
          </a:p>
        </p:txBody>
      </p:sp>
      <p:sp>
        <p:nvSpPr>
          <p:cNvPr id="4" name="Rectangle 3">
            <a:extLst>
              <a:ext uri="{FF2B5EF4-FFF2-40B4-BE49-F238E27FC236}">
                <a16:creationId xmlns:a16="http://schemas.microsoft.com/office/drawing/2014/main" id="{E0F97F2E-D49F-4795-9611-A4EB0302AB20}"/>
              </a:ext>
            </a:extLst>
          </p:cNvPr>
          <p:cNvSpPr>
            <a:spLocks noChangeAspect="1"/>
          </p:cNvSpPr>
          <p:nvPr/>
        </p:nvSpPr>
        <p:spPr>
          <a:xfrm>
            <a:off x="1499121" y="1873935"/>
            <a:ext cx="266255" cy="822163"/>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Rectangle 4">
            <a:extLst>
              <a:ext uri="{FF2B5EF4-FFF2-40B4-BE49-F238E27FC236}">
                <a16:creationId xmlns:a16="http://schemas.microsoft.com/office/drawing/2014/main" id="{A9C6A031-BA05-4D45-8A6F-8FD314376110}"/>
              </a:ext>
            </a:extLst>
          </p:cNvPr>
          <p:cNvSpPr>
            <a:spLocks noChangeAspect="1"/>
          </p:cNvSpPr>
          <p:nvPr/>
        </p:nvSpPr>
        <p:spPr>
          <a:xfrm>
            <a:off x="565399" y="1545035"/>
            <a:ext cx="279847" cy="162841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082383A-221E-4A71-99CC-2CF6349FA5FE}"/>
                  </a:ext>
                </a:extLst>
              </p:cNvPr>
              <p:cNvSpPr txBox="1">
                <a:spLocks noChangeAspect="1"/>
              </p:cNvSpPr>
              <p:nvPr/>
            </p:nvSpPr>
            <p:spPr>
              <a:xfrm>
                <a:off x="2259042" y="1881453"/>
                <a:ext cx="408948" cy="408623"/>
              </a:xfrm>
              <a:prstGeom prst="roundRect">
                <a:avLst/>
              </a:prstGeom>
              <a:noFill/>
              <a:ln w="19050">
                <a:solidFill>
                  <a:schemeClr val="tx1"/>
                </a:solidFill>
              </a:ln>
            </p:spPr>
            <p:txBody>
              <a:bodyPr wrap="square" rtlCol="0">
                <a:spAutoFit/>
              </a:bodyPr>
              <a:lstStyle/>
              <a:p>
                <a14:m>
                  <m:oMath xmlns:m="http://schemas.openxmlformats.org/officeDocument/2006/math">
                    <m:r>
                      <a:rPr lang="el-GR" i="1" dirty="0" smtClean="0">
                        <a:solidFill>
                          <a:schemeClr val="tx1"/>
                        </a:solidFill>
                        <a:latin typeface="Cambria Math" panose="02040503050406030204" pitchFamily="18" charset="0"/>
                      </a:rPr>
                      <m:t>𝜇</m:t>
                    </m:r>
                  </m:oMath>
                </a14:m>
                <a:r>
                  <a:rPr lang="el-GR" dirty="0">
                    <a:solidFill>
                      <a:schemeClr val="tx1"/>
                    </a:solidFill>
                  </a:rPr>
                  <a:t> </a:t>
                </a:r>
                <a:endParaRPr lang="en-US" dirty="0"/>
              </a:p>
            </p:txBody>
          </p:sp>
        </mc:Choice>
        <mc:Fallback xmlns="">
          <p:sp>
            <p:nvSpPr>
              <p:cNvPr id="6" name="TextBox 5">
                <a:extLst>
                  <a:ext uri="{FF2B5EF4-FFF2-40B4-BE49-F238E27FC236}">
                    <a16:creationId xmlns:a16="http://schemas.microsoft.com/office/drawing/2014/main" id="{D082383A-221E-4A71-99CC-2CF6349FA5FE}"/>
                  </a:ext>
                </a:extLst>
              </p:cNvPr>
              <p:cNvSpPr txBox="1">
                <a:spLocks noRot="1" noChangeAspect="1" noMove="1" noResize="1" noEditPoints="1" noAdjustHandles="1" noChangeArrowheads="1" noChangeShapeType="1" noTextEdit="1"/>
              </p:cNvSpPr>
              <p:nvPr/>
            </p:nvSpPr>
            <p:spPr>
              <a:xfrm>
                <a:off x="2259042" y="1881453"/>
                <a:ext cx="408948" cy="408623"/>
              </a:xfrm>
              <a:prstGeom prst="roundRect">
                <a:avLst/>
              </a:prstGeom>
              <a:blipFill>
                <a:blip r:embed="rId3"/>
                <a:stretch>
                  <a:fillRect/>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3DEC1CA-C7EE-4518-9013-1EAC838FD26D}"/>
                  </a:ext>
                </a:extLst>
              </p:cNvPr>
              <p:cNvSpPr txBox="1">
                <a:spLocks noChangeAspect="1"/>
              </p:cNvSpPr>
              <p:nvPr/>
            </p:nvSpPr>
            <p:spPr>
              <a:xfrm>
                <a:off x="2262568" y="2370508"/>
                <a:ext cx="428578" cy="408623"/>
              </a:xfrm>
              <a:prstGeom prst="roundRect">
                <a:avLst/>
              </a:prstGeom>
              <a:noFill/>
              <a:ln w="19050">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l-GR" i="0" dirty="0" smtClean="0">
                          <a:latin typeface="Cambria Math" panose="02040503050406030204" pitchFamily="18" charset="0"/>
                        </a:rPr>
                        <m:t>Σ</m:t>
                      </m:r>
                    </m:oMath>
                  </m:oMathPara>
                </a14:m>
                <a:endParaRPr lang="en-US" dirty="0"/>
              </a:p>
            </p:txBody>
          </p:sp>
        </mc:Choice>
        <mc:Fallback xmlns="">
          <p:sp>
            <p:nvSpPr>
              <p:cNvPr id="7" name="TextBox 6">
                <a:extLst>
                  <a:ext uri="{FF2B5EF4-FFF2-40B4-BE49-F238E27FC236}">
                    <a16:creationId xmlns:a16="http://schemas.microsoft.com/office/drawing/2014/main" id="{13DEC1CA-C7EE-4518-9013-1EAC838FD26D}"/>
                  </a:ext>
                </a:extLst>
              </p:cNvPr>
              <p:cNvSpPr txBox="1">
                <a:spLocks noRot="1" noChangeAspect="1" noMove="1" noResize="1" noEditPoints="1" noAdjustHandles="1" noChangeArrowheads="1" noChangeShapeType="1" noTextEdit="1"/>
              </p:cNvSpPr>
              <p:nvPr/>
            </p:nvSpPr>
            <p:spPr>
              <a:xfrm>
                <a:off x="2262568" y="2370508"/>
                <a:ext cx="428578" cy="408623"/>
              </a:xfrm>
              <a:prstGeom prst="roundRect">
                <a:avLst/>
              </a:prstGeom>
              <a:blipFill>
                <a:blip r:embed="rId4"/>
                <a:stretch>
                  <a:fillRect/>
                </a:stretch>
              </a:blipFill>
              <a:ln w="1905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976D4D14-C79D-4274-B8FD-F1362515C53C}"/>
                  </a:ext>
                </a:extLst>
              </p:cNvPr>
              <p:cNvSpPr>
                <a:spLocks noChangeAspect="1"/>
              </p:cNvSpPr>
              <p:nvPr/>
            </p:nvSpPr>
            <p:spPr>
              <a:xfrm>
                <a:off x="3185274" y="1865669"/>
                <a:ext cx="266255" cy="822163"/>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oMath>
                  </m:oMathPara>
                </a14:m>
                <a:endParaRPr lang="en-US" dirty="0">
                  <a:solidFill>
                    <a:schemeClr val="tx1"/>
                  </a:solidFill>
                </a:endParaRPr>
              </a:p>
            </p:txBody>
          </p:sp>
        </mc:Choice>
        <mc:Fallback xmlns="">
          <p:sp>
            <p:nvSpPr>
              <p:cNvPr id="8" name="Rectangle 7">
                <a:extLst>
                  <a:ext uri="{FF2B5EF4-FFF2-40B4-BE49-F238E27FC236}">
                    <a16:creationId xmlns:a16="http://schemas.microsoft.com/office/drawing/2014/main" id="{976D4D14-C79D-4274-B8FD-F1362515C53C}"/>
                  </a:ext>
                </a:extLst>
              </p:cNvPr>
              <p:cNvSpPr>
                <a:spLocks noRot="1" noChangeAspect="1" noMove="1" noResize="1" noEditPoints="1" noAdjustHandles="1" noChangeArrowheads="1" noChangeShapeType="1" noTextEdit="1"/>
              </p:cNvSpPr>
              <p:nvPr/>
            </p:nvSpPr>
            <p:spPr>
              <a:xfrm>
                <a:off x="3185274" y="1865669"/>
                <a:ext cx="266255" cy="822163"/>
              </a:xfrm>
              <a:prstGeom prst="rect">
                <a:avLst/>
              </a:prstGeom>
              <a:blipFill>
                <a:blip r:embed="rId5"/>
                <a:stretch>
                  <a:fillRect/>
                </a:stretch>
              </a:blipFill>
              <a:ln w="19050">
                <a:solidFill>
                  <a:schemeClr val="tx1"/>
                </a:solidFill>
              </a:ln>
            </p:spPr>
            <p:txBody>
              <a:bodyPr/>
              <a:lstStyle/>
              <a:p>
                <a:r>
                  <a:rPr lang="en-US">
                    <a:noFill/>
                  </a:rPr>
                  <a:t> </a:t>
                </a:r>
              </a:p>
            </p:txBody>
          </p:sp>
        </mc:Fallback>
      </mc:AlternateContent>
      <p:sp>
        <p:nvSpPr>
          <p:cNvPr id="9" name="TextBox 8">
            <a:extLst>
              <a:ext uri="{FF2B5EF4-FFF2-40B4-BE49-F238E27FC236}">
                <a16:creationId xmlns:a16="http://schemas.microsoft.com/office/drawing/2014/main" id="{21F330E6-4DC0-494A-995B-BFBCFFAC4AA0}"/>
              </a:ext>
            </a:extLst>
          </p:cNvPr>
          <p:cNvSpPr txBox="1"/>
          <p:nvPr/>
        </p:nvSpPr>
        <p:spPr>
          <a:xfrm>
            <a:off x="254020" y="3344227"/>
            <a:ext cx="1343150"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Encoder </a:t>
            </a:r>
          </a:p>
        </p:txBody>
      </p:sp>
      <p:sp>
        <p:nvSpPr>
          <p:cNvPr id="10" name="Rectangle 9">
            <a:extLst>
              <a:ext uri="{FF2B5EF4-FFF2-40B4-BE49-F238E27FC236}">
                <a16:creationId xmlns:a16="http://schemas.microsoft.com/office/drawing/2014/main" id="{519EB7F7-C21E-486E-9FA5-78669377EC65}"/>
              </a:ext>
            </a:extLst>
          </p:cNvPr>
          <p:cNvSpPr/>
          <p:nvPr/>
        </p:nvSpPr>
        <p:spPr>
          <a:xfrm>
            <a:off x="2341319" y="2870887"/>
            <a:ext cx="1795684" cy="1077218"/>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Decoder(generator)</a:t>
            </a:r>
          </a:p>
          <a:p>
            <a:r>
              <a:rPr lang="en-US" sz="1600" dirty="0">
                <a:latin typeface="Times New Roman" panose="02020603050405020304" pitchFamily="18" charset="0"/>
                <a:cs typeface="Times New Roman" panose="02020603050405020304" pitchFamily="18" charset="0"/>
              </a:rPr>
              <a:t>Generate using </a:t>
            </a:r>
          </a:p>
          <a:p>
            <a:r>
              <a:rPr lang="en-US" sz="1600" dirty="0" err="1">
                <a:latin typeface="Times New Roman" panose="02020603050405020304" pitchFamily="18" charset="0"/>
                <a:cs typeface="Times New Roman" panose="02020603050405020304" pitchFamily="18" charset="0"/>
              </a:rPr>
              <a:t>SeqGAN</a:t>
            </a:r>
            <a:r>
              <a:rPr lang="en-US" sz="1600" dirty="0">
                <a:latin typeface="Times New Roman" panose="02020603050405020304" pitchFamily="18" charset="0"/>
                <a:cs typeface="Times New Roman" panose="02020603050405020304" pitchFamily="18" charset="0"/>
              </a:rPr>
              <a:t> based on </a:t>
            </a:r>
          </a:p>
          <a:p>
            <a:r>
              <a:rPr lang="en-US" sz="1600" dirty="0">
                <a:latin typeface="Times New Roman" panose="02020603050405020304" pitchFamily="18" charset="0"/>
                <a:cs typeface="Times New Roman" panose="02020603050405020304" pitchFamily="18" charset="0"/>
              </a:rPr>
              <a:t>RL</a:t>
            </a:r>
            <a:endParaRPr lang="en-US" dirty="0">
              <a:latin typeface="Times New Roman" panose="02020603050405020304" pitchFamily="18" charset="0"/>
              <a:cs typeface="Times New Roman" panose="02020603050405020304" pitchFamily="18" charset="0"/>
            </a:endParaRPr>
          </a:p>
        </p:txBody>
      </p:sp>
      <p:sp>
        <p:nvSpPr>
          <p:cNvPr id="11" name="Oval 10">
            <a:extLst>
              <a:ext uri="{FF2B5EF4-FFF2-40B4-BE49-F238E27FC236}">
                <a16:creationId xmlns:a16="http://schemas.microsoft.com/office/drawing/2014/main" id="{148D489C-F221-4751-8512-0EA9F2A93C87}"/>
              </a:ext>
            </a:extLst>
          </p:cNvPr>
          <p:cNvSpPr/>
          <p:nvPr/>
        </p:nvSpPr>
        <p:spPr>
          <a:xfrm>
            <a:off x="1527290" y="2342144"/>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3931495D-0A65-4C95-AAC1-9DD3B5EC6821}"/>
              </a:ext>
            </a:extLst>
          </p:cNvPr>
          <p:cNvSpPr/>
          <p:nvPr/>
        </p:nvSpPr>
        <p:spPr>
          <a:xfrm>
            <a:off x="600365" y="1556502"/>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Oval 13">
            <a:extLst>
              <a:ext uri="{FF2B5EF4-FFF2-40B4-BE49-F238E27FC236}">
                <a16:creationId xmlns:a16="http://schemas.microsoft.com/office/drawing/2014/main" id="{F9BCF810-8AC2-4547-9900-0C9EB421C5A3}"/>
              </a:ext>
            </a:extLst>
          </p:cNvPr>
          <p:cNvSpPr/>
          <p:nvPr/>
        </p:nvSpPr>
        <p:spPr>
          <a:xfrm>
            <a:off x="601643" y="177477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Oval 14">
            <a:extLst>
              <a:ext uri="{FF2B5EF4-FFF2-40B4-BE49-F238E27FC236}">
                <a16:creationId xmlns:a16="http://schemas.microsoft.com/office/drawing/2014/main" id="{3D50FE23-2C3C-4528-B1D4-E38409DF0811}"/>
              </a:ext>
            </a:extLst>
          </p:cNvPr>
          <p:cNvSpPr/>
          <p:nvPr/>
        </p:nvSpPr>
        <p:spPr>
          <a:xfrm>
            <a:off x="606253" y="2007010"/>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Oval 15">
            <a:extLst>
              <a:ext uri="{FF2B5EF4-FFF2-40B4-BE49-F238E27FC236}">
                <a16:creationId xmlns:a16="http://schemas.microsoft.com/office/drawing/2014/main" id="{8F17E802-E09A-4682-96F2-E048107CDDF7}"/>
              </a:ext>
            </a:extLst>
          </p:cNvPr>
          <p:cNvSpPr/>
          <p:nvPr/>
        </p:nvSpPr>
        <p:spPr>
          <a:xfrm>
            <a:off x="601186" y="223789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6DC7D531-30E8-439D-8809-1AFE41CC791B}"/>
              </a:ext>
            </a:extLst>
          </p:cNvPr>
          <p:cNvSpPr/>
          <p:nvPr/>
        </p:nvSpPr>
        <p:spPr>
          <a:xfrm>
            <a:off x="600365" y="245617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Oval 17">
            <a:extLst>
              <a:ext uri="{FF2B5EF4-FFF2-40B4-BE49-F238E27FC236}">
                <a16:creationId xmlns:a16="http://schemas.microsoft.com/office/drawing/2014/main" id="{DDFA6666-12A0-4612-A252-8C6C341F6024}"/>
              </a:ext>
            </a:extLst>
          </p:cNvPr>
          <p:cNvSpPr/>
          <p:nvPr/>
        </p:nvSpPr>
        <p:spPr>
          <a:xfrm>
            <a:off x="600404" y="270662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Oval 18">
            <a:extLst>
              <a:ext uri="{FF2B5EF4-FFF2-40B4-BE49-F238E27FC236}">
                <a16:creationId xmlns:a16="http://schemas.microsoft.com/office/drawing/2014/main" id="{082C9F2B-759C-43FB-AEFF-F3158DBBCDA4}"/>
              </a:ext>
            </a:extLst>
          </p:cNvPr>
          <p:cNvSpPr/>
          <p:nvPr/>
        </p:nvSpPr>
        <p:spPr>
          <a:xfrm>
            <a:off x="601186" y="295313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8FF98884-7B0E-43BE-8F93-0667FE551D73}"/>
              </a:ext>
            </a:extLst>
          </p:cNvPr>
          <p:cNvSpPr txBox="1"/>
          <p:nvPr/>
        </p:nvSpPr>
        <p:spPr>
          <a:xfrm>
            <a:off x="33747" y="685539"/>
            <a:ext cx="1343150" cy="73866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Input: POS tags associated with reviews</a:t>
            </a:r>
          </a:p>
        </p:txBody>
      </p:sp>
      <p:sp>
        <p:nvSpPr>
          <p:cNvPr id="23" name="Rectangle 22">
            <a:extLst>
              <a:ext uri="{FF2B5EF4-FFF2-40B4-BE49-F238E27FC236}">
                <a16:creationId xmlns:a16="http://schemas.microsoft.com/office/drawing/2014/main" id="{4E6863A9-5670-4B42-9351-FEDD75DDC409}"/>
              </a:ext>
            </a:extLst>
          </p:cNvPr>
          <p:cNvSpPr>
            <a:spLocks noChangeAspect="1"/>
          </p:cNvSpPr>
          <p:nvPr/>
        </p:nvSpPr>
        <p:spPr>
          <a:xfrm>
            <a:off x="4675204" y="1302922"/>
            <a:ext cx="279847" cy="243207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p:sp>
        <p:nvSpPr>
          <p:cNvPr id="24" name="Oval 23">
            <a:extLst>
              <a:ext uri="{FF2B5EF4-FFF2-40B4-BE49-F238E27FC236}">
                <a16:creationId xmlns:a16="http://schemas.microsoft.com/office/drawing/2014/main" id="{1FCBFE97-B178-450A-BA7D-57E80668C7B6}"/>
              </a:ext>
            </a:extLst>
          </p:cNvPr>
          <p:cNvSpPr/>
          <p:nvPr/>
        </p:nvSpPr>
        <p:spPr>
          <a:xfrm>
            <a:off x="4703817" y="1376636"/>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Oval 24">
            <a:extLst>
              <a:ext uri="{FF2B5EF4-FFF2-40B4-BE49-F238E27FC236}">
                <a16:creationId xmlns:a16="http://schemas.microsoft.com/office/drawing/2014/main" id="{F29A6485-2288-4CD1-AF6B-C53EAED7340B}"/>
              </a:ext>
            </a:extLst>
          </p:cNvPr>
          <p:cNvSpPr/>
          <p:nvPr/>
        </p:nvSpPr>
        <p:spPr>
          <a:xfrm>
            <a:off x="4703817" y="159842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623018F0-EEFC-4676-A398-C37D98EC6366}"/>
              </a:ext>
            </a:extLst>
          </p:cNvPr>
          <p:cNvSpPr/>
          <p:nvPr/>
        </p:nvSpPr>
        <p:spPr>
          <a:xfrm>
            <a:off x="4705095" y="1816706"/>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Oval 26">
            <a:extLst>
              <a:ext uri="{FF2B5EF4-FFF2-40B4-BE49-F238E27FC236}">
                <a16:creationId xmlns:a16="http://schemas.microsoft.com/office/drawing/2014/main" id="{31C1F0D5-1FCF-490A-9D1A-52DF1438D445}"/>
              </a:ext>
            </a:extLst>
          </p:cNvPr>
          <p:cNvSpPr/>
          <p:nvPr/>
        </p:nvSpPr>
        <p:spPr>
          <a:xfrm>
            <a:off x="4709705" y="204893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Oval 27">
            <a:extLst>
              <a:ext uri="{FF2B5EF4-FFF2-40B4-BE49-F238E27FC236}">
                <a16:creationId xmlns:a16="http://schemas.microsoft.com/office/drawing/2014/main" id="{223EB1B6-2C00-4AC7-8272-E7778F1F5891}"/>
              </a:ext>
            </a:extLst>
          </p:cNvPr>
          <p:cNvSpPr/>
          <p:nvPr/>
        </p:nvSpPr>
        <p:spPr>
          <a:xfrm>
            <a:off x="4704638" y="227982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Oval 28">
            <a:extLst>
              <a:ext uri="{FF2B5EF4-FFF2-40B4-BE49-F238E27FC236}">
                <a16:creationId xmlns:a16="http://schemas.microsoft.com/office/drawing/2014/main" id="{875090F3-1076-4D98-BEB1-7F2FAB4337CB}"/>
              </a:ext>
            </a:extLst>
          </p:cNvPr>
          <p:cNvSpPr/>
          <p:nvPr/>
        </p:nvSpPr>
        <p:spPr>
          <a:xfrm>
            <a:off x="4703817" y="249810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Oval 29">
            <a:extLst>
              <a:ext uri="{FF2B5EF4-FFF2-40B4-BE49-F238E27FC236}">
                <a16:creationId xmlns:a16="http://schemas.microsoft.com/office/drawing/2014/main" id="{91C75DE8-BEC5-44C4-9990-D54118EE6EB5}"/>
              </a:ext>
            </a:extLst>
          </p:cNvPr>
          <p:cNvSpPr/>
          <p:nvPr/>
        </p:nvSpPr>
        <p:spPr>
          <a:xfrm>
            <a:off x="4703856" y="274854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Oval 30">
            <a:extLst>
              <a:ext uri="{FF2B5EF4-FFF2-40B4-BE49-F238E27FC236}">
                <a16:creationId xmlns:a16="http://schemas.microsoft.com/office/drawing/2014/main" id="{8CFA186B-23F3-4546-9678-FBAC250DE174}"/>
              </a:ext>
            </a:extLst>
          </p:cNvPr>
          <p:cNvSpPr/>
          <p:nvPr/>
        </p:nvSpPr>
        <p:spPr>
          <a:xfrm>
            <a:off x="4704638" y="2995065"/>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Oval 31">
            <a:extLst>
              <a:ext uri="{FF2B5EF4-FFF2-40B4-BE49-F238E27FC236}">
                <a16:creationId xmlns:a16="http://schemas.microsoft.com/office/drawing/2014/main" id="{D5A37F9C-2C91-47D6-A2CE-6531DA623790}"/>
              </a:ext>
            </a:extLst>
          </p:cNvPr>
          <p:cNvSpPr/>
          <p:nvPr/>
        </p:nvSpPr>
        <p:spPr>
          <a:xfrm>
            <a:off x="4703817" y="3213342"/>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Oval 32">
            <a:extLst>
              <a:ext uri="{FF2B5EF4-FFF2-40B4-BE49-F238E27FC236}">
                <a16:creationId xmlns:a16="http://schemas.microsoft.com/office/drawing/2014/main" id="{F36A7B4B-F899-4769-91D4-9310F3E4A893}"/>
              </a:ext>
            </a:extLst>
          </p:cNvPr>
          <p:cNvSpPr/>
          <p:nvPr/>
        </p:nvSpPr>
        <p:spPr>
          <a:xfrm>
            <a:off x="4703817" y="343161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2BECB2D9-99A8-4D3A-93EE-48698A0AF4D9}"/>
              </a:ext>
            </a:extLst>
          </p:cNvPr>
          <p:cNvCxnSpPr>
            <a:cxnSpLocks noChangeAspect="1"/>
            <a:stCxn id="4" idx="3"/>
          </p:cNvCxnSpPr>
          <p:nvPr/>
        </p:nvCxnSpPr>
        <p:spPr>
          <a:xfrm flipV="1">
            <a:off x="1765376" y="2087667"/>
            <a:ext cx="501750" cy="19735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DC4651E0-2D90-4ABC-8EC3-54E2A91E52E5}"/>
              </a:ext>
            </a:extLst>
          </p:cNvPr>
          <p:cNvCxnSpPr>
            <a:cxnSpLocks noChangeAspect="1"/>
            <a:stCxn id="4" idx="3"/>
          </p:cNvCxnSpPr>
          <p:nvPr/>
        </p:nvCxnSpPr>
        <p:spPr>
          <a:xfrm>
            <a:off x="1765376" y="2285017"/>
            <a:ext cx="478201" cy="25059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971DAB62-70D1-470C-B87C-DCF0B02F0310}"/>
              </a:ext>
            </a:extLst>
          </p:cNvPr>
          <p:cNvCxnSpPr>
            <a:cxnSpLocks noChangeAspect="1"/>
            <a:endCxn id="8" idx="1"/>
          </p:cNvCxnSpPr>
          <p:nvPr/>
        </p:nvCxnSpPr>
        <p:spPr>
          <a:xfrm>
            <a:off x="2671631" y="2071206"/>
            <a:ext cx="513643" cy="20554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C56AFBC5-2CF7-43C8-B682-062762841201}"/>
              </a:ext>
            </a:extLst>
          </p:cNvPr>
          <p:cNvCxnSpPr>
            <a:cxnSpLocks noChangeAspect="1"/>
            <a:endCxn id="8" idx="1"/>
          </p:cNvCxnSpPr>
          <p:nvPr/>
        </p:nvCxnSpPr>
        <p:spPr>
          <a:xfrm flipV="1">
            <a:off x="2671631" y="2276751"/>
            <a:ext cx="513643" cy="22466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BA88CF4E-C74D-43CD-BEDB-94D28B7B6598}"/>
                  </a:ext>
                </a:extLst>
              </p:cNvPr>
              <p:cNvSpPr txBox="1"/>
              <p:nvPr/>
            </p:nvSpPr>
            <p:spPr>
              <a:xfrm>
                <a:off x="52095" y="1683699"/>
                <a:ext cx="50180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i="0">
                              <a:latin typeface="Cambria Math" panose="02040503050406030204" pitchFamily="18" charset="0"/>
                            </a:rPr>
                            <m:t>1</m:t>
                          </m:r>
                        </m:sub>
                      </m:sSub>
                    </m:oMath>
                  </m:oMathPara>
                </a14:m>
                <a:endParaRPr lang="en-US" dirty="0"/>
              </a:p>
            </p:txBody>
          </p:sp>
        </mc:Choice>
        <mc:Fallback xmlns="">
          <p:sp>
            <p:nvSpPr>
              <p:cNvPr id="43" name="TextBox 42">
                <a:extLst>
                  <a:ext uri="{FF2B5EF4-FFF2-40B4-BE49-F238E27FC236}">
                    <a16:creationId xmlns:a16="http://schemas.microsoft.com/office/drawing/2014/main" id="{BA88CF4E-C74D-43CD-BEDB-94D28B7B6598}"/>
                  </a:ext>
                </a:extLst>
              </p:cNvPr>
              <p:cNvSpPr txBox="1">
                <a:spLocks noRot="1" noChangeAspect="1" noMove="1" noResize="1" noEditPoints="1" noAdjustHandles="1" noChangeArrowheads="1" noChangeShapeType="1" noTextEdit="1"/>
              </p:cNvSpPr>
              <p:nvPr/>
            </p:nvSpPr>
            <p:spPr>
              <a:xfrm>
                <a:off x="52095" y="1683699"/>
                <a:ext cx="501804" cy="369332"/>
              </a:xfrm>
              <a:prstGeom prst="rect">
                <a:avLst/>
              </a:prstGeom>
              <a:blipFill>
                <a:blip r:embed="rId6"/>
                <a:stretch>
                  <a:fillRect/>
                </a:stretch>
              </a:blipFill>
            </p:spPr>
            <p:txBody>
              <a:bodyPr/>
              <a:lstStyle/>
              <a:p>
                <a:r>
                  <a:rPr lang="en-US">
                    <a:noFill/>
                  </a:rPr>
                  <a:t> </a:t>
                </a:r>
              </a:p>
            </p:txBody>
          </p:sp>
        </mc:Fallback>
      </mc:AlternateContent>
      <p:sp>
        <p:nvSpPr>
          <p:cNvPr id="48" name="Oval 47">
            <a:extLst>
              <a:ext uri="{FF2B5EF4-FFF2-40B4-BE49-F238E27FC236}">
                <a16:creationId xmlns:a16="http://schemas.microsoft.com/office/drawing/2014/main" id="{CD85AAB0-6587-45D8-AB67-4EA50AF46F98}"/>
              </a:ext>
            </a:extLst>
          </p:cNvPr>
          <p:cNvSpPr/>
          <p:nvPr/>
        </p:nvSpPr>
        <p:spPr>
          <a:xfrm>
            <a:off x="1521368" y="2018072"/>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9" name="Oval 48">
            <a:extLst>
              <a:ext uri="{FF2B5EF4-FFF2-40B4-BE49-F238E27FC236}">
                <a16:creationId xmlns:a16="http://schemas.microsoft.com/office/drawing/2014/main" id="{CDD1DFB2-E17C-48B3-9916-004EFFE203E2}"/>
              </a:ext>
            </a:extLst>
          </p:cNvPr>
          <p:cNvSpPr/>
          <p:nvPr/>
        </p:nvSpPr>
        <p:spPr>
          <a:xfrm>
            <a:off x="3212361" y="2357191"/>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0" name="Oval 49">
            <a:extLst>
              <a:ext uri="{FF2B5EF4-FFF2-40B4-BE49-F238E27FC236}">
                <a16:creationId xmlns:a16="http://schemas.microsoft.com/office/drawing/2014/main" id="{87DC0E22-F048-4857-A208-FF8E9B73DC62}"/>
              </a:ext>
            </a:extLst>
          </p:cNvPr>
          <p:cNvSpPr/>
          <p:nvPr/>
        </p:nvSpPr>
        <p:spPr>
          <a:xfrm>
            <a:off x="3212742" y="2000851"/>
            <a:ext cx="217163" cy="2453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953F0799-4D9F-47C5-BB40-E8278FB1B544}"/>
              </a:ext>
            </a:extLst>
          </p:cNvPr>
          <p:cNvCxnSpPr>
            <a:cxnSpLocks/>
          </p:cNvCxnSpPr>
          <p:nvPr/>
        </p:nvCxnSpPr>
        <p:spPr>
          <a:xfrm>
            <a:off x="845246" y="1563349"/>
            <a:ext cx="653875" cy="317901"/>
          </a:xfrm>
          <a:prstGeom prst="line">
            <a:avLst/>
          </a:prstGeom>
          <a:ln w="19050"/>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C0EB1B5-AD72-482E-A3BA-63C05F831C60}"/>
              </a:ext>
            </a:extLst>
          </p:cNvPr>
          <p:cNvCxnSpPr>
            <a:cxnSpLocks/>
          </p:cNvCxnSpPr>
          <p:nvPr/>
        </p:nvCxnSpPr>
        <p:spPr>
          <a:xfrm flipV="1">
            <a:off x="845246" y="2699121"/>
            <a:ext cx="653875" cy="494505"/>
          </a:xfrm>
          <a:prstGeom prst="line">
            <a:avLst/>
          </a:prstGeom>
          <a:ln w="19050"/>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67B5FBBE-6E47-4038-B87D-2E44E665FF8D}"/>
              </a:ext>
            </a:extLst>
          </p:cNvPr>
          <p:cNvCxnSpPr>
            <a:cxnSpLocks/>
          </p:cNvCxnSpPr>
          <p:nvPr/>
        </p:nvCxnSpPr>
        <p:spPr>
          <a:xfrm flipV="1">
            <a:off x="3825130" y="1328287"/>
            <a:ext cx="820614" cy="519362"/>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67B8D9B-ECC3-418F-8E1D-E46F2684EF4C}"/>
              </a:ext>
            </a:extLst>
          </p:cNvPr>
          <p:cNvCxnSpPr>
            <a:cxnSpLocks/>
          </p:cNvCxnSpPr>
          <p:nvPr/>
        </p:nvCxnSpPr>
        <p:spPr>
          <a:xfrm flipH="1" flipV="1">
            <a:off x="3809604" y="2706621"/>
            <a:ext cx="852993" cy="1028378"/>
          </a:xfrm>
          <a:prstGeom prst="line">
            <a:avLst/>
          </a:prstGeom>
          <a:ln w="19050"/>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066DF4C1-4BB7-4CE2-8C7D-E574CA53CD15}"/>
              </a:ext>
            </a:extLst>
          </p:cNvPr>
          <p:cNvSpPr txBox="1"/>
          <p:nvPr/>
        </p:nvSpPr>
        <p:spPr>
          <a:xfrm rot="16200000">
            <a:off x="2911055" y="1042757"/>
            <a:ext cx="677108" cy="1119990"/>
          </a:xfrm>
          <a:prstGeom prst="rect">
            <a:avLst/>
          </a:prstGeom>
          <a:noFill/>
          <a:ln w="19050">
            <a:noFill/>
          </a:ln>
        </p:spPr>
        <p:txBody>
          <a:bodyPr vert="vert" wrap="square" rtlCol="0">
            <a:spAutoFit/>
          </a:bodyPr>
          <a:lstStyle/>
          <a:p>
            <a:r>
              <a:rPr lang="en-US" sz="1400" dirty="0">
                <a:latin typeface="Times New Roman" panose="02020603050405020304" pitchFamily="18" charset="0"/>
                <a:cs typeface="Times New Roman" panose="02020603050405020304" pitchFamily="18" charset="0"/>
              </a:rPr>
              <a:t>Sample of  </a:t>
            </a:r>
          </a:p>
          <a:p>
            <a:pPr algn="ctr"/>
            <a:r>
              <a:rPr lang="en-US" dirty="0">
                <a:latin typeface="Times New Roman" panose="02020603050405020304" pitchFamily="18" charset="0"/>
                <a:cs typeface="Times New Roman" panose="02020603050405020304" pitchFamily="18" charset="0"/>
              </a:rPr>
              <a:t>(y)</a:t>
            </a:r>
          </a:p>
        </p:txBody>
      </p:sp>
      <p:sp>
        <p:nvSpPr>
          <p:cNvPr id="56" name="TextBox 55">
            <a:extLst>
              <a:ext uri="{FF2B5EF4-FFF2-40B4-BE49-F238E27FC236}">
                <a16:creationId xmlns:a16="http://schemas.microsoft.com/office/drawing/2014/main" id="{7892BC6A-EAC0-48EC-90BC-0CDCD3020E9B}"/>
              </a:ext>
            </a:extLst>
          </p:cNvPr>
          <p:cNvSpPr txBox="1"/>
          <p:nvPr/>
        </p:nvSpPr>
        <p:spPr>
          <a:xfrm>
            <a:off x="3690204" y="679286"/>
            <a:ext cx="1451038" cy="523220"/>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Reconstruct</a:t>
            </a:r>
          </a:p>
          <a:p>
            <a:r>
              <a:rPr lang="en-US" dirty="0">
                <a:latin typeface="Times New Roman" panose="02020603050405020304" pitchFamily="18" charset="0"/>
                <a:cs typeface="Times New Roman" panose="02020603050405020304" pitchFamily="18" charset="0"/>
              </a:rPr>
              <a:t> reviews (</a:t>
            </a:r>
            <a:r>
              <a:rPr lang="en-US" dirty="0" err="1">
                <a:latin typeface="Times New Roman" panose="02020603050405020304" pitchFamily="18" charset="0"/>
                <a:cs typeface="Times New Roman" panose="02020603050405020304" pitchFamily="18" charset="0"/>
              </a:rPr>
              <a:t>x_tilde</a:t>
            </a:r>
            <a:r>
              <a:rPr lang="en-US" dirty="0">
                <a:latin typeface="Times New Roman" panose="02020603050405020304" pitchFamily="18" charset="0"/>
                <a:cs typeface="Times New Roman" panose="02020603050405020304" pitchFamily="18" charset="0"/>
              </a:rPr>
              <a:t>)</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E2B1C113-DCCF-4BF5-BBD1-A1EACC31F8A0}"/>
                  </a:ext>
                </a:extLst>
              </p:cNvPr>
              <p:cNvSpPr txBox="1"/>
              <p:nvPr/>
            </p:nvSpPr>
            <p:spPr>
              <a:xfrm>
                <a:off x="1515299" y="1545035"/>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7" name="TextBox 56">
                <a:extLst>
                  <a:ext uri="{FF2B5EF4-FFF2-40B4-BE49-F238E27FC236}">
                    <a16:creationId xmlns:a16="http://schemas.microsoft.com/office/drawing/2014/main" id="{E2B1C113-DCCF-4BF5-BBD1-A1EACC31F8A0}"/>
                  </a:ext>
                </a:extLst>
              </p:cNvPr>
              <p:cNvSpPr txBox="1">
                <a:spLocks noRot="1" noChangeAspect="1" noMove="1" noResize="1" noEditPoints="1" noAdjustHandles="1" noChangeArrowheads="1" noChangeShapeType="1" noTextEdit="1"/>
              </p:cNvSpPr>
              <p:nvPr/>
            </p:nvSpPr>
            <p:spPr>
              <a:xfrm>
                <a:off x="1515299" y="1545035"/>
                <a:ext cx="186718" cy="276999"/>
              </a:xfrm>
              <a:prstGeom prst="rect">
                <a:avLst/>
              </a:prstGeom>
              <a:blipFill>
                <a:blip r:embed="rId7"/>
                <a:stretch>
                  <a:fillRect l="-13333" r="-4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84520A80-83EC-4ACF-999A-63089DD0ED48}"/>
                  </a:ext>
                </a:extLst>
              </p:cNvPr>
              <p:cNvSpPr txBox="1"/>
              <p:nvPr/>
            </p:nvSpPr>
            <p:spPr>
              <a:xfrm>
                <a:off x="3503486" y="1344284"/>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8" name="TextBox 57">
                <a:extLst>
                  <a:ext uri="{FF2B5EF4-FFF2-40B4-BE49-F238E27FC236}">
                    <a16:creationId xmlns:a16="http://schemas.microsoft.com/office/drawing/2014/main" id="{84520A80-83EC-4ACF-999A-63089DD0ED48}"/>
                  </a:ext>
                </a:extLst>
              </p:cNvPr>
              <p:cNvSpPr txBox="1">
                <a:spLocks noRot="1" noChangeAspect="1" noMove="1" noResize="1" noEditPoints="1" noAdjustHandles="1" noChangeArrowheads="1" noChangeShapeType="1" noTextEdit="1"/>
              </p:cNvSpPr>
              <p:nvPr/>
            </p:nvSpPr>
            <p:spPr>
              <a:xfrm>
                <a:off x="3503486" y="1344284"/>
                <a:ext cx="186718" cy="276999"/>
              </a:xfrm>
              <a:prstGeom prst="rect">
                <a:avLst/>
              </a:prstGeom>
              <a:blipFill>
                <a:blip r:embed="rId8"/>
                <a:stretch>
                  <a:fillRect l="-13333" r="-4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7DFF5F48-75C6-44F1-B1DB-D7698F7CA2DD}"/>
                  </a:ext>
                </a:extLst>
              </p:cNvPr>
              <p:cNvSpPr txBox="1"/>
              <p:nvPr/>
            </p:nvSpPr>
            <p:spPr>
              <a:xfrm>
                <a:off x="2481272" y="2016585"/>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59" name="TextBox 58">
                <a:extLst>
                  <a:ext uri="{FF2B5EF4-FFF2-40B4-BE49-F238E27FC236}">
                    <a16:creationId xmlns:a16="http://schemas.microsoft.com/office/drawing/2014/main" id="{7DFF5F48-75C6-44F1-B1DB-D7698F7CA2DD}"/>
                  </a:ext>
                </a:extLst>
              </p:cNvPr>
              <p:cNvSpPr txBox="1">
                <a:spLocks noRot="1" noChangeAspect="1" noMove="1" noResize="1" noEditPoints="1" noAdjustHandles="1" noChangeArrowheads="1" noChangeShapeType="1" noTextEdit="1"/>
              </p:cNvSpPr>
              <p:nvPr/>
            </p:nvSpPr>
            <p:spPr>
              <a:xfrm>
                <a:off x="2481272" y="2016585"/>
                <a:ext cx="186718" cy="276999"/>
              </a:xfrm>
              <a:prstGeom prst="rect">
                <a:avLst/>
              </a:prstGeom>
              <a:blipFill>
                <a:blip r:embed="rId9"/>
                <a:stretch>
                  <a:fillRect l="-9677" r="-4193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9DAD7FBD-4739-46F7-AF95-7DD0F6B75F71}"/>
                  </a:ext>
                </a:extLst>
              </p:cNvPr>
              <p:cNvSpPr txBox="1"/>
              <p:nvPr/>
            </p:nvSpPr>
            <p:spPr>
              <a:xfrm>
                <a:off x="2507900" y="2495621"/>
                <a:ext cx="18671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i="1">
                              <a:latin typeface="Cambria Math" panose="02040503050406030204" pitchFamily="18" charset="0"/>
                            </a:rPr>
                            <m:t>𝑦</m:t>
                          </m:r>
                        </m:e>
                      </m:acc>
                    </m:oMath>
                  </m:oMathPara>
                </a14:m>
                <a:endParaRPr lang="en-US" dirty="0"/>
              </a:p>
            </p:txBody>
          </p:sp>
        </mc:Choice>
        <mc:Fallback xmlns="">
          <p:sp>
            <p:nvSpPr>
              <p:cNvPr id="60" name="TextBox 59">
                <a:extLst>
                  <a:ext uri="{FF2B5EF4-FFF2-40B4-BE49-F238E27FC236}">
                    <a16:creationId xmlns:a16="http://schemas.microsoft.com/office/drawing/2014/main" id="{9DAD7FBD-4739-46F7-AF95-7DD0F6B75F71}"/>
                  </a:ext>
                </a:extLst>
              </p:cNvPr>
              <p:cNvSpPr txBox="1">
                <a:spLocks noRot="1" noChangeAspect="1" noMove="1" noResize="1" noEditPoints="1" noAdjustHandles="1" noChangeArrowheads="1" noChangeShapeType="1" noTextEdit="1"/>
              </p:cNvSpPr>
              <p:nvPr/>
            </p:nvSpPr>
            <p:spPr>
              <a:xfrm>
                <a:off x="2507900" y="2495621"/>
                <a:ext cx="186718" cy="276999"/>
              </a:xfrm>
              <a:prstGeom prst="rect">
                <a:avLst/>
              </a:prstGeom>
              <a:blipFill>
                <a:blip r:embed="rId10"/>
                <a:stretch>
                  <a:fillRect l="-9677" r="-41935"/>
                </a:stretch>
              </a:blipFill>
            </p:spPr>
            <p:txBody>
              <a:bodyPr/>
              <a:lstStyle/>
              <a:p>
                <a:r>
                  <a:rPr lang="en-US">
                    <a:noFill/>
                  </a:rPr>
                  <a:t> </a:t>
                </a:r>
              </a:p>
            </p:txBody>
          </p:sp>
        </mc:Fallback>
      </mc:AlternateContent>
      <p:grpSp>
        <p:nvGrpSpPr>
          <p:cNvPr id="74" name="Group 73">
            <a:extLst>
              <a:ext uri="{FF2B5EF4-FFF2-40B4-BE49-F238E27FC236}">
                <a16:creationId xmlns:a16="http://schemas.microsoft.com/office/drawing/2014/main" id="{E480ABF0-4C02-4224-A9C5-926F54174556}"/>
              </a:ext>
            </a:extLst>
          </p:cNvPr>
          <p:cNvGrpSpPr/>
          <p:nvPr/>
        </p:nvGrpSpPr>
        <p:grpSpPr>
          <a:xfrm rot="5400000">
            <a:off x="1095062" y="3369946"/>
            <a:ext cx="279847" cy="2432077"/>
            <a:chOff x="6510582" y="1454856"/>
            <a:chExt cx="279847" cy="2432077"/>
          </a:xfrm>
        </p:grpSpPr>
        <p:sp>
          <p:nvSpPr>
            <p:cNvPr id="73" name="Rectangle 72">
              <a:extLst>
                <a:ext uri="{FF2B5EF4-FFF2-40B4-BE49-F238E27FC236}">
                  <a16:creationId xmlns:a16="http://schemas.microsoft.com/office/drawing/2014/main" id="{D5DB0E47-A42B-4AEE-8255-5DF078021894}"/>
                </a:ext>
              </a:extLst>
            </p:cNvPr>
            <p:cNvSpPr>
              <a:spLocks noChangeAspect="1"/>
            </p:cNvSpPr>
            <p:nvPr/>
          </p:nvSpPr>
          <p:spPr>
            <a:xfrm>
              <a:off x="6510582" y="1454856"/>
              <a:ext cx="279847" cy="243207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400" dirty="0">
                <a:solidFill>
                  <a:schemeClr val="tx1"/>
                </a:solidFill>
              </a:endParaRPr>
            </a:p>
          </p:txBody>
        </p:sp>
        <p:sp>
          <p:nvSpPr>
            <p:cNvPr id="63" name="Oval 62">
              <a:extLst>
                <a:ext uri="{FF2B5EF4-FFF2-40B4-BE49-F238E27FC236}">
                  <a16:creationId xmlns:a16="http://schemas.microsoft.com/office/drawing/2014/main" id="{D427F9AF-EA74-4DBD-8D9A-3BD2F36BB22D}"/>
                </a:ext>
              </a:extLst>
            </p:cNvPr>
            <p:cNvSpPr/>
            <p:nvPr/>
          </p:nvSpPr>
          <p:spPr>
            <a:xfrm>
              <a:off x="6545549" y="154052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4" name="Oval 63">
              <a:extLst>
                <a:ext uri="{FF2B5EF4-FFF2-40B4-BE49-F238E27FC236}">
                  <a16:creationId xmlns:a16="http://schemas.microsoft.com/office/drawing/2014/main" id="{A345467D-5202-4B1C-9A4D-8B01C1427068}"/>
                </a:ext>
              </a:extLst>
            </p:cNvPr>
            <p:cNvSpPr/>
            <p:nvPr/>
          </p:nvSpPr>
          <p:spPr>
            <a:xfrm>
              <a:off x="6545549" y="176232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5" name="Oval 64">
              <a:extLst>
                <a:ext uri="{FF2B5EF4-FFF2-40B4-BE49-F238E27FC236}">
                  <a16:creationId xmlns:a16="http://schemas.microsoft.com/office/drawing/2014/main" id="{2B8ED9A6-C199-4021-B2C9-82741D8A9E38}"/>
                </a:ext>
              </a:extLst>
            </p:cNvPr>
            <p:cNvSpPr/>
            <p:nvPr/>
          </p:nvSpPr>
          <p:spPr>
            <a:xfrm>
              <a:off x="6546827" y="1980598"/>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6" name="Oval 65">
              <a:extLst>
                <a:ext uri="{FF2B5EF4-FFF2-40B4-BE49-F238E27FC236}">
                  <a16:creationId xmlns:a16="http://schemas.microsoft.com/office/drawing/2014/main" id="{79A50690-AA0B-47E1-A92B-917CA00E9949}"/>
                </a:ext>
              </a:extLst>
            </p:cNvPr>
            <p:cNvSpPr/>
            <p:nvPr/>
          </p:nvSpPr>
          <p:spPr>
            <a:xfrm>
              <a:off x="6551437" y="2212829"/>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7" name="Oval 66">
              <a:extLst>
                <a:ext uri="{FF2B5EF4-FFF2-40B4-BE49-F238E27FC236}">
                  <a16:creationId xmlns:a16="http://schemas.microsoft.com/office/drawing/2014/main" id="{9C576F29-63B6-4F28-B0AE-A42D5778A774}"/>
                </a:ext>
              </a:extLst>
            </p:cNvPr>
            <p:cNvSpPr/>
            <p:nvPr/>
          </p:nvSpPr>
          <p:spPr>
            <a:xfrm>
              <a:off x="6546370" y="2443716"/>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8" name="Oval 67">
              <a:extLst>
                <a:ext uri="{FF2B5EF4-FFF2-40B4-BE49-F238E27FC236}">
                  <a16:creationId xmlns:a16="http://schemas.microsoft.com/office/drawing/2014/main" id="{FBDB2F0E-F87F-4F86-81D4-4955C6C40D97}"/>
                </a:ext>
              </a:extLst>
            </p:cNvPr>
            <p:cNvSpPr/>
            <p:nvPr/>
          </p:nvSpPr>
          <p:spPr>
            <a:xfrm>
              <a:off x="6545549" y="2661993"/>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9" name="Oval 68">
              <a:extLst>
                <a:ext uri="{FF2B5EF4-FFF2-40B4-BE49-F238E27FC236}">
                  <a16:creationId xmlns:a16="http://schemas.microsoft.com/office/drawing/2014/main" id="{39BD62F3-B79C-44D0-9620-360D068E74CD}"/>
                </a:ext>
              </a:extLst>
            </p:cNvPr>
            <p:cNvSpPr/>
            <p:nvPr/>
          </p:nvSpPr>
          <p:spPr>
            <a:xfrm>
              <a:off x="6545588" y="2912440"/>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 name="Oval 69">
              <a:extLst>
                <a:ext uri="{FF2B5EF4-FFF2-40B4-BE49-F238E27FC236}">
                  <a16:creationId xmlns:a16="http://schemas.microsoft.com/office/drawing/2014/main" id="{2CB3D846-8A5D-4D64-9558-1EBC242EAED4}"/>
                </a:ext>
              </a:extLst>
            </p:cNvPr>
            <p:cNvSpPr/>
            <p:nvPr/>
          </p:nvSpPr>
          <p:spPr>
            <a:xfrm>
              <a:off x="6546370" y="3158957"/>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1" name="Oval 70">
              <a:extLst>
                <a:ext uri="{FF2B5EF4-FFF2-40B4-BE49-F238E27FC236}">
                  <a16:creationId xmlns:a16="http://schemas.microsoft.com/office/drawing/2014/main" id="{C5B4B70C-A1FC-4F20-BAFF-D27EEAF3A241}"/>
                </a:ext>
              </a:extLst>
            </p:cNvPr>
            <p:cNvSpPr/>
            <p:nvPr/>
          </p:nvSpPr>
          <p:spPr>
            <a:xfrm>
              <a:off x="6545549" y="3377234"/>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2" name="Oval 71">
              <a:extLst>
                <a:ext uri="{FF2B5EF4-FFF2-40B4-BE49-F238E27FC236}">
                  <a16:creationId xmlns:a16="http://schemas.microsoft.com/office/drawing/2014/main" id="{92E9D45A-1F60-4A2C-96E4-353B26C83ACE}"/>
                </a:ext>
              </a:extLst>
            </p:cNvPr>
            <p:cNvSpPr/>
            <p:nvPr/>
          </p:nvSpPr>
          <p:spPr>
            <a:xfrm>
              <a:off x="6545549" y="3595511"/>
              <a:ext cx="209914" cy="1848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75" name="TextBox 74">
            <a:extLst>
              <a:ext uri="{FF2B5EF4-FFF2-40B4-BE49-F238E27FC236}">
                <a16:creationId xmlns:a16="http://schemas.microsoft.com/office/drawing/2014/main" id="{6C5D2FA2-7542-48B2-A406-C68DA2112457}"/>
              </a:ext>
            </a:extLst>
          </p:cNvPr>
          <p:cNvSpPr txBox="1"/>
          <p:nvPr/>
        </p:nvSpPr>
        <p:spPr>
          <a:xfrm>
            <a:off x="-88690" y="4098898"/>
            <a:ext cx="805029" cy="307777"/>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Reviews</a:t>
            </a:r>
          </a:p>
        </p:txBody>
      </p:sp>
      <p:sp>
        <p:nvSpPr>
          <p:cNvPr id="76" name="TextBox 75">
            <a:extLst>
              <a:ext uri="{FF2B5EF4-FFF2-40B4-BE49-F238E27FC236}">
                <a16:creationId xmlns:a16="http://schemas.microsoft.com/office/drawing/2014/main" id="{F6E899C6-0F70-42C9-A02A-234FF46879BF}"/>
              </a:ext>
            </a:extLst>
          </p:cNvPr>
          <p:cNvSpPr txBox="1"/>
          <p:nvPr/>
        </p:nvSpPr>
        <p:spPr>
          <a:xfrm>
            <a:off x="416965" y="4657396"/>
            <a:ext cx="2949734" cy="52322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Loss encoder : prior + Cross entropy Disc(Reconstruct reviews  ,  reviews) </a:t>
            </a:r>
          </a:p>
        </p:txBody>
      </p:sp>
      <p:sp>
        <p:nvSpPr>
          <p:cNvPr id="136" name="Rectangle 135">
            <a:extLst>
              <a:ext uri="{FF2B5EF4-FFF2-40B4-BE49-F238E27FC236}">
                <a16:creationId xmlns:a16="http://schemas.microsoft.com/office/drawing/2014/main" id="{9D9CB8CF-9C20-4669-9D67-5B23747ED29F}"/>
              </a:ext>
            </a:extLst>
          </p:cNvPr>
          <p:cNvSpPr/>
          <p:nvPr/>
        </p:nvSpPr>
        <p:spPr>
          <a:xfrm>
            <a:off x="8095796" y="1777781"/>
            <a:ext cx="257476" cy="379514"/>
          </a:xfrm>
          <a:prstGeom prst="rect">
            <a:avLst/>
          </a:prstGeom>
          <a:solidFill>
            <a:srgbClr val="006F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1</a:t>
            </a:r>
          </a:p>
        </p:txBody>
      </p:sp>
      <mc:AlternateContent xmlns:mc="http://schemas.openxmlformats.org/markup-compatibility/2006" xmlns:a14="http://schemas.microsoft.com/office/drawing/2010/main">
        <mc:Choice Requires="a14">
          <p:sp>
            <p:nvSpPr>
              <p:cNvPr id="137" name="Rectangle 136">
                <a:extLst>
                  <a:ext uri="{FF2B5EF4-FFF2-40B4-BE49-F238E27FC236}">
                    <a16:creationId xmlns:a16="http://schemas.microsoft.com/office/drawing/2014/main" id="{AC3E3B43-7B54-4FF9-8809-6A2FA032D19F}"/>
                  </a:ext>
                </a:extLst>
              </p:cNvPr>
              <p:cNvSpPr>
                <a:spLocks noChangeAspect="1"/>
              </p:cNvSpPr>
              <p:nvPr/>
            </p:nvSpPr>
            <p:spPr>
              <a:xfrm>
                <a:off x="6245434" y="1443573"/>
                <a:ext cx="699806" cy="109135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𝐷</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𝑥</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37" name="Rectangle 136">
                <a:extLst>
                  <a:ext uri="{FF2B5EF4-FFF2-40B4-BE49-F238E27FC236}">
                    <a16:creationId xmlns:a16="http://schemas.microsoft.com/office/drawing/2014/main" id="{AC3E3B43-7B54-4FF9-8809-6A2FA032D19F}"/>
                  </a:ext>
                </a:extLst>
              </p:cNvPr>
              <p:cNvSpPr>
                <a:spLocks noRot="1" noChangeAspect="1" noMove="1" noResize="1" noEditPoints="1" noAdjustHandles="1" noChangeArrowheads="1" noChangeShapeType="1" noTextEdit="1"/>
              </p:cNvSpPr>
              <p:nvPr/>
            </p:nvSpPr>
            <p:spPr>
              <a:xfrm>
                <a:off x="6245434" y="1443573"/>
                <a:ext cx="699806" cy="1091357"/>
              </a:xfrm>
              <a:prstGeom prst="rect">
                <a:avLst/>
              </a:prstGeom>
              <a:blipFill>
                <a:blip r:embed="rId11"/>
                <a:stretch>
                  <a:fillRect/>
                </a:stretch>
              </a:blipFill>
              <a:ln>
                <a:solidFill>
                  <a:schemeClr val="tx1"/>
                </a:solidFill>
              </a:ln>
            </p:spPr>
            <p:txBody>
              <a:bodyPr/>
              <a:lstStyle/>
              <a:p>
                <a:r>
                  <a:rPr lang="en-US">
                    <a:noFill/>
                  </a:rPr>
                  <a:t> </a:t>
                </a:r>
              </a:p>
            </p:txBody>
          </p:sp>
        </mc:Fallback>
      </mc:AlternateContent>
      <p:sp>
        <p:nvSpPr>
          <p:cNvPr id="138" name="Arrow: Right 137">
            <a:extLst>
              <a:ext uri="{FF2B5EF4-FFF2-40B4-BE49-F238E27FC236}">
                <a16:creationId xmlns:a16="http://schemas.microsoft.com/office/drawing/2014/main" id="{0F7692F4-557C-428E-955B-E213930D8165}"/>
              </a:ext>
            </a:extLst>
          </p:cNvPr>
          <p:cNvSpPr/>
          <p:nvPr/>
        </p:nvSpPr>
        <p:spPr>
          <a:xfrm>
            <a:off x="7003313" y="1808756"/>
            <a:ext cx="510947" cy="36933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B8C841BA-98C1-4394-A7A4-3412DDC783D5}"/>
              </a:ext>
            </a:extLst>
          </p:cNvPr>
          <p:cNvSpPr/>
          <p:nvPr/>
        </p:nvSpPr>
        <p:spPr>
          <a:xfrm>
            <a:off x="7692432" y="1790284"/>
            <a:ext cx="257476" cy="346528"/>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0</a:t>
            </a:r>
          </a:p>
        </p:txBody>
      </p:sp>
      <p:sp>
        <p:nvSpPr>
          <p:cNvPr id="140" name="TextBox 139">
            <a:extLst>
              <a:ext uri="{FF2B5EF4-FFF2-40B4-BE49-F238E27FC236}">
                <a16:creationId xmlns:a16="http://schemas.microsoft.com/office/drawing/2014/main" id="{A66BAABF-6F6E-45DB-B9BF-D10C654F45FE}"/>
              </a:ext>
            </a:extLst>
          </p:cNvPr>
          <p:cNvSpPr txBox="1"/>
          <p:nvPr/>
        </p:nvSpPr>
        <p:spPr>
          <a:xfrm>
            <a:off x="7528959" y="2225013"/>
            <a:ext cx="879701" cy="276999"/>
          </a:xfrm>
          <a:prstGeom prst="rect">
            <a:avLst/>
          </a:prstGeom>
          <a:noFill/>
        </p:spPr>
        <p:txBody>
          <a:bodyPr wrap="square" rtlCol="0">
            <a:spAutoFit/>
          </a:bodyPr>
          <a:lstStyle/>
          <a:p>
            <a:r>
              <a:rPr lang="en-US" sz="1200" dirty="0">
                <a:latin typeface="Gill Sans MT" panose="020B0502020104020203" pitchFamily="34" charset="0"/>
              </a:rPr>
              <a:t>FAKE</a:t>
            </a:r>
          </a:p>
        </p:txBody>
      </p:sp>
      <p:sp>
        <p:nvSpPr>
          <p:cNvPr id="141" name="TextBox 140">
            <a:extLst>
              <a:ext uri="{FF2B5EF4-FFF2-40B4-BE49-F238E27FC236}">
                <a16:creationId xmlns:a16="http://schemas.microsoft.com/office/drawing/2014/main" id="{4F41575D-4615-469C-85B7-3AD6A82647D4}"/>
              </a:ext>
            </a:extLst>
          </p:cNvPr>
          <p:cNvSpPr txBox="1"/>
          <p:nvPr/>
        </p:nvSpPr>
        <p:spPr>
          <a:xfrm>
            <a:off x="8035784" y="2229654"/>
            <a:ext cx="745752" cy="369332"/>
          </a:xfrm>
          <a:prstGeom prst="rect">
            <a:avLst/>
          </a:prstGeom>
          <a:noFill/>
        </p:spPr>
        <p:txBody>
          <a:bodyPr wrap="square" rtlCol="0">
            <a:spAutoFit/>
          </a:bodyPr>
          <a:lstStyle/>
          <a:p>
            <a:r>
              <a:rPr lang="en-US" dirty="0">
                <a:latin typeface="Gill Sans MT" panose="020B0502020104020203" pitchFamily="34" charset="0"/>
              </a:rPr>
              <a:t>REAL</a:t>
            </a:r>
          </a:p>
        </p:txBody>
      </p:sp>
      <p:sp>
        <p:nvSpPr>
          <p:cNvPr id="142" name="TextBox 141">
            <a:extLst>
              <a:ext uri="{FF2B5EF4-FFF2-40B4-BE49-F238E27FC236}">
                <a16:creationId xmlns:a16="http://schemas.microsoft.com/office/drawing/2014/main" id="{CB85CA48-9745-4A17-B54D-B73113587347}"/>
              </a:ext>
            </a:extLst>
          </p:cNvPr>
          <p:cNvSpPr txBox="1"/>
          <p:nvPr/>
        </p:nvSpPr>
        <p:spPr>
          <a:xfrm>
            <a:off x="6199540" y="1187827"/>
            <a:ext cx="1528187" cy="369332"/>
          </a:xfrm>
          <a:prstGeom prst="rect">
            <a:avLst/>
          </a:prstGeom>
          <a:noFill/>
        </p:spPr>
        <p:txBody>
          <a:bodyPr wrap="square" rtlCol="0">
            <a:spAutoFit/>
          </a:bodyPr>
          <a:lstStyle/>
          <a:p>
            <a:r>
              <a:rPr lang="en-US" dirty="0">
                <a:latin typeface="Gill Sans MT" panose="020B0502020104020203" pitchFamily="34" charset="0"/>
              </a:rPr>
              <a:t>Discriminator</a:t>
            </a:r>
          </a:p>
        </p:txBody>
      </p:sp>
      <mc:AlternateContent xmlns:mc="http://schemas.openxmlformats.org/markup-compatibility/2006" xmlns:a14="http://schemas.microsoft.com/office/drawing/2010/main">
        <mc:Choice Requires="a14">
          <p:sp>
            <p:nvSpPr>
              <p:cNvPr id="143" name="TextBox 142">
                <a:extLst>
                  <a:ext uri="{FF2B5EF4-FFF2-40B4-BE49-F238E27FC236}">
                    <a16:creationId xmlns:a16="http://schemas.microsoft.com/office/drawing/2014/main" id="{3F2A1A7A-3137-4490-A1BD-E984BD2CE157}"/>
                  </a:ext>
                </a:extLst>
              </p:cNvPr>
              <p:cNvSpPr txBox="1"/>
              <p:nvPr/>
            </p:nvSpPr>
            <p:spPr>
              <a:xfrm>
                <a:off x="5251990" y="727411"/>
                <a:ext cx="910446" cy="646331"/>
              </a:xfrm>
              <a:prstGeom prst="rect">
                <a:avLst/>
              </a:prstGeom>
              <a:noFill/>
            </p:spPr>
            <p:txBody>
              <a:bodyPr wrap="square" rtlCol="0">
                <a:spAutoFit/>
              </a:bodyPr>
              <a:lstStyle/>
              <a:p>
                <a:r>
                  <a:rPr lang="en-US" sz="1200" dirty="0">
                    <a:latin typeface="Gill Sans MT" panose="020B0502020104020203" pitchFamily="34" charset="0"/>
                  </a:rPr>
                  <a:t>Generated samples, </a:t>
                </a:r>
                <a14:m>
                  <m:oMath xmlns:m="http://schemas.openxmlformats.org/officeDocument/2006/math">
                    <m:r>
                      <a:rPr lang="en-US" sz="1200" i="1" dirty="0" smtClean="0">
                        <a:latin typeface="Cambria Math" panose="02040503050406030204" pitchFamily="18" charset="0"/>
                      </a:rPr>
                      <m:t>𝐺</m:t>
                    </m:r>
                    <m:r>
                      <a:rPr lang="en-US" sz="1200" i="1" dirty="0" smtClean="0">
                        <a:latin typeface="Cambria Math" panose="02040503050406030204" pitchFamily="18" charset="0"/>
                      </a:rPr>
                      <m:t>(</m:t>
                    </m:r>
                    <m:r>
                      <a:rPr lang="en-US" sz="1200" i="1" dirty="0" smtClean="0">
                        <a:latin typeface="Cambria Math" panose="02040503050406030204" pitchFamily="18" charset="0"/>
                      </a:rPr>
                      <m:t>𝑧</m:t>
                    </m:r>
                    <m:r>
                      <a:rPr lang="en-US" sz="1200" i="1" dirty="0" smtClean="0">
                        <a:latin typeface="Cambria Math" panose="02040503050406030204" pitchFamily="18" charset="0"/>
                      </a:rPr>
                      <m:t>)</m:t>
                    </m:r>
                  </m:oMath>
                </a14:m>
                <a:endParaRPr lang="en-US" sz="1200" dirty="0">
                  <a:latin typeface="Gill Sans MT" panose="020B0502020104020203" pitchFamily="34" charset="0"/>
                </a:endParaRPr>
              </a:p>
            </p:txBody>
          </p:sp>
        </mc:Choice>
        <mc:Fallback xmlns="">
          <p:sp>
            <p:nvSpPr>
              <p:cNvPr id="143" name="TextBox 142">
                <a:extLst>
                  <a:ext uri="{FF2B5EF4-FFF2-40B4-BE49-F238E27FC236}">
                    <a16:creationId xmlns:a16="http://schemas.microsoft.com/office/drawing/2014/main" id="{3F2A1A7A-3137-4490-A1BD-E984BD2CE157}"/>
                  </a:ext>
                </a:extLst>
              </p:cNvPr>
              <p:cNvSpPr txBox="1">
                <a:spLocks noRot="1" noChangeAspect="1" noMove="1" noResize="1" noEditPoints="1" noAdjustHandles="1" noChangeArrowheads="1" noChangeShapeType="1" noTextEdit="1"/>
              </p:cNvSpPr>
              <p:nvPr/>
            </p:nvSpPr>
            <p:spPr>
              <a:xfrm>
                <a:off x="5251990" y="727411"/>
                <a:ext cx="910446" cy="646331"/>
              </a:xfrm>
              <a:prstGeom prst="rect">
                <a:avLst/>
              </a:prstGeom>
              <a:blipFill>
                <a:blip r:embed="rId12"/>
                <a:stretch>
                  <a:fillRect l="-671" b="-377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4" name="Rectangle 143">
                <a:extLst>
                  <a:ext uri="{FF2B5EF4-FFF2-40B4-BE49-F238E27FC236}">
                    <a16:creationId xmlns:a16="http://schemas.microsoft.com/office/drawing/2014/main" id="{08E9F2F1-A744-4247-A765-70FEEB104A02}"/>
                  </a:ext>
                </a:extLst>
              </p:cNvPr>
              <p:cNvSpPr>
                <a:spLocks noChangeAspect="1"/>
              </p:cNvSpPr>
              <p:nvPr/>
            </p:nvSpPr>
            <p:spPr>
              <a:xfrm>
                <a:off x="5630119" y="1780054"/>
                <a:ext cx="150456" cy="48688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r>
                        <a:rPr lang="en-US" i="1" dirty="0" smtClean="0">
                          <a:solidFill>
                            <a:schemeClr val="tx1"/>
                          </a:solidFill>
                          <a:latin typeface="Cambria Math" panose="02040503050406030204" pitchFamily="18" charset="0"/>
                        </a:rPr>
                        <m:t>𝑥</m:t>
                      </m:r>
                    </m:oMath>
                  </m:oMathPara>
                </a14:m>
                <a:endParaRPr lang="en-US" dirty="0">
                  <a:solidFill>
                    <a:schemeClr val="tx1"/>
                  </a:solidFill>
                  <a:latin typeface="Gill Sans MT" panose="020B0502020104020203" pitchFamily="34" charset="0"/>
                </a:endParaRPr>
              </a:p>
            </p:txBody>
          </p:sp>
        </mc:Choice>
        <mc:Fallback xmlns="">
          <p:sp>
            <p:nvSpPr>
              <p:cNvPr id="144" name="Rectangle 143">
                <a:extLst>
                  <a:ext uri="{FF2B5EF4-FFF2-40B4-BE49-F238E27FC236}">
                    <a16:creationId xmlns:a16="http://schemas.microsoft.com/office/drawing/2014/main" id="{08E9F2F1-A744-4247-A765-70FEEB104A02}"/>
                  </a:ext>
                </a:extLst>
              </p:cNvPr>
              <p:cNvSpPr>
                <a:spLocks noRot="1" noChangeAspect="1" noMove="1" noResize="1" noEditPoints="1" noAdjustHandles="1" noChangeArrowheads="1" noChangeShapeType="1" noTextEdit="1"/>
              </p:cNvSpPr>
              <p:nvPr/>
            </p:nvSpPr>
            <p:spPr>
              <a:xfrm>
                <a:off x="5630119" y="1780054"/>
                <a:ext cx="150456" cy="486884"/>
              </a:xfrm>
              <a:prstGeom prst="rect">
                <a:avLst/>
              </a:prstGeom>
              <a:blipFill>
                <a:blip r:embed="rId13"/>
                <a:stretch>
                  <a:fillRect l="-21429" r="-10714"/>
                </a:stretch>
              </a:blipFill>
              <a:ln>
                <a:solidFill>
                  <a:schemeClr val="tx1"/>
                </a:solidFill>
              </a:ln>
            </p:spPr>
            <p:txBody>
              <a:bodyPr/>
              <a:lstStyle/>
              <a:p>
                <a:r>
                  <a:rPr lang="en-US">
                    <a:noFill/>
                  </a:rPr>
                  <a:t> </a:t>
                </a:r>
              </a:p>
            </p:txBody>
          </p:sp>
        </mc:Fallback>
      </mc:AlternateContent>
      <p:sp>
        <p:nvSpPr>
          <p:cNvPr id="145" name="TextBox 144">
            <a:extLst>
              <a:ext uri="{FF2B5EF4-FFF2-40B4-BE49-F238E27FC236}">
                <a16:creationId xmlns:a16="http://schemas.microsoft.com/office/drawing/2014/main" id="{033ECD47-4985-4400-A80E-7CD33A87695D}"/>
              </a:ext>
            </a:extLst>
          </p:cNvPr>
          <p:cNvSpPr txBox="1"/>
          <p:nvPr/>
        </p:nvSpPr>
        <p:spPr>
          <a:xfrm>
            <a:off x="5199978" y="2154052"/>
            <a:ext cx="829892" cy="461665"/>
          </a:xfrm>
          <a:prstGeom prst="rect">
            <a:avLst/>
          </a:prstGeom>
          <a:noFill/>
        </p:spPr>
        <p:txBody>
          <a:bodyPr wrap="square" rtlCol="0">
            <a:spAutoFit/>
          </a:bodyPr>
          <a:lstStyle/>
          <a:p>
            <a:r>
              <a:rPr lang="en-US" sz="1200" dirty="0">
                <a:latin typeface="Gill Sans MT" panose="020B0502020104020203" pitchFamily="34" charset="0"/>
              </a:rPr>
              <a:t>Data samples, x</a:t>
            </a:r>
          </a:p>
        </p:txBody>
      </p:sp>
      <p:sp>
        <p:nvSpPr>
          <p:cNvPr id="146" name="Arrow: Right 145">
            <a:extLst>
              <a:ext uri="{FF2B5EF4-FFF2-40B4-BE49-F238E27FC236}">
                <a16:creationId xmlns:a16="http://schemas.microsoft.com/office/drawing/2014/main" id="{4E3C792B-B1A2-4A0C-B1C1-6777CD26E0B8}"/>
              </a:ext>
            </a:extLst>
          </p:cNvPr>
          <p:cNvSpPr/>
          <p:nvPr/>
        </p:nvSpPr>
        <p:spPr>
          <a:xfrm>
            <a:off x="5859237" y="1847649"/>
            <a:ext cx="291528" cy="30640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7" name="Rectangle 146">
                <a:extLst>
                  <a:ext uri="{FF2B5EF4-FFF2-40B4-BE49-F238E27FC236}">
                    <a16:creationId xmlns:a16="http://schemas.microsoft.com/office/drawing/2014/main" id="{9260D079-2FE0-41A7-9B33-5017EED9D566}"/>
                  </a:ext>
                </a:extLst>
              </p:cNvPr>
              <p:cNvSpPr>
                <a:spLocks noChangeAspect="1"/>
              </p:cNvSpPr>
              <p:nvPr/>
            </p:nvSpPr>
            <p:spPr>
              <a:xfrm>
                <a:off x="5449702" y="1352900"/>
                <a:ext cx="456630" cy="3936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𝐺</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𝑧</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47" name="Rectangle 146">
                <a:extLst>
                  <a:ext uri="{FF2B5EF4-FFF2-40B4-BE49-F238E27FC236}">
                    <a16:creationId xmlns:a16="http://schemas.microsoft.com/office/drawing/2014/main" id="{9260D079-2FE0-41A7-9B33-5017EED9D566}"/>
                  </a:ext>
                </a:extLst>
              </p:cNvPr>
              <p:cNvSpPr>
                <a:spLocks noRot="1" noChangeAspect="1" noMove="1" noResize="1" noEditPoints="1" noAdjustHandles="1" noChangeArrowheads="1" noChangeShapeType="1" noTextEdit="1"/>
              </p:cNvSpPr>
              <p:nvPr/>
            </p:nvSpPr>
            <p:spPr>
              <a:xfrm>
                <a:off x="5449702" y="1352900"/>
                <a:ext cx="456630" cy="393696"/>
              </a:xfrm>
              <a:prstGeom prst="rect">
                <a:avLst/>
              </a:prstGeom>
              <a:blipFill>
                <a:blip r:embed="rId14"/>
                <a:stretch>
                  <a:fillRect l="-5063"/>
                </a:stretch>
              </a:blipFill>
              <a:ln>
                <a:solidFill>
                  <a:schemeClr val="tx1"/>
                </a:solidFill>
              </a:ln>
            </p:spPr>
            <p:txBody>
              <a:bodyPr/>
              <a:lstStyle/>
              <a:p>
                <a:r>
                  <a:rPr lang="en-US">
                    <a:noFill/>
                  </a:rPr>
                  <a:t> </a:t>
                </a:r>
              </a:p>
            </p:txBody>
          </p:sp>
        </mc:Fallback>
      </mc:AlternateContent>
      <p:sp>
        <p:nvSpPr>
          <p:cNvPr id="150" name="Rectangle 149">
            <a:extLst>
              <a:ext uri="{FF2B5EF4-FFF2-40B4-BE49-F238E27FC236}">
                <a16:creationId xmlns:a16="http://schemas.microsoft.com/office/drawing/2014/main" id="{71E0E6DB-051E-446A-A855-641DAB2371E7}"/>
              </a:ext>
            </a:extLst>
          </p:cNvPr>
          <p:cNvSpPr/>
          <p:nvPr/>
        </p:nvSpPr>
        <p:spPr>
          <a:xfrm>
            <a:off x="8114797" y="3585470"/>
            <a:ext cx="257476" cy="379514"/>
          </a:xfrm>
          <a:prstGeom prst="rect">
            <a:avLst/>
          </a:prstGeom>
          <a:solidFill>
            <a:srgbClr val="006F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1</a:t>
            </a:r>
          </a:p>
        </p:txBody>
      </p:sp>
      <mc:AlternateContent xmlns:mc="http://schemas.openxmlformats.org/markup-compatibility/2006" xmlns:a14="http://schemas.microsoft.com/office/drawing/2010/main">
        <mc:Choice Requires="a14">
          <p:sp>
            <p:nvSpPr>
              <p:cNvPr id="151" name="Rectangle 150">
                <a:extLst>
                  <a:ext uri="{FF2B5EF4-FFF2-40B4-BE49-F238E27FC236}">
                    <a16:creationId xmlns:a16="http://schemas.microsoft.com/office/drawing/2014/main" id="{64310EFE-3EE9-4208-A473-759C2EB6FDCA}"/>
                  </a:ext>
                </a:extLst>
              </p:cNvPr>
              <p:cNvSpPr>
                <a:spLocks noChangeAspect="1"/>
              </p:cNvSpPr>
              <p:nvPr/>
            </p:nvSpPr>
            <p:spPr>
              <a:xfrm>
                <a:off x="6264435" y="3251262"/>
                <a:ext cx="699806" cy="109135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𝐷</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𝑥</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51" name="Rectangle 150">
                <a:extLst>
                  <a:ext uri="{FF2B5EF4-FFF2-40B4-BE49-F238E27FC236}">
                    <a16:creationId xmlns:a16="http://schemas.microsoft.com/office/drawing/2014/main" id="{64310EFE-3EE9-4208-A473-759C2EB6FDCA}"/>
                  </a:ext>
                </a:extLst>
              </p:cNvPr>
              <p:cNvSpPr>
                <a:spLocks noRot="1" noChangeAspect="1" noMove="1" noResize="1" noEditPoints="1" noAdjustHandles="1" noChangeArrowheads="1" noChangeShapeType="1" noTextEdit="1"/>
              </p:cNvSpPr>
              <p:nvPr/>
            </p:nvSpPr>
            <p:spPr>
              <a:xfrm>
                <a:off x="6264435" y="3251262"/>
                <a:ext cx="699806" cy="1091357"/>
              </a:xfrm>
              <a:prstGeom prst="rect">
                <a:avLst/>
              </a:prstGeom>
              <a:blipFill>
                <a:blip r:embed="rId11"/>
                <a:stretch>
                  <a:fillRect/>
                </a:stretch>
              </a:blipFill>
              <a:ln>
                <a:solidFill>
                  <a:schemeClr val="tx1"/>
                </a:solidFill>
              </a:ln>
            </p:spPr>
            <p:txBody>
              <a:bodyPr/>
              <a:lstStyle/>
              <a:p>
                <a:r>
                  <a:rPr lang="en-US">
                    <a:noFill/>
                  </a:rPr>
                  <a:t> </a:t>
                </a:r>
              </a:p>
            </p:txBody>
          </p:sp>
        </mc:Fallback>
      </mc:AlternateContent>
      <p:sp>
        <p:nvSpPr>
          <p:cNvPr id="152" name="Arrow: Right 151">
            <a:extLst>
              <a:ext uri="{FF2B5EF4-FFF2-40B4-BE49-F238E27FC236}">
                <a16:creationId xmlns:a16="http://schemas.microsoft.com/office/drawing/2014/main" id="{51A6879C-5BD4-40CA-A239-2922ED6F79E4}"/>
              </a:ext>
            </a:extLst>
          </p:cNvPr>
          <p:cNvSpPr/>
          <p:nvPr/>
        </p:nvSpPr>
        <p:spPr>
          <a:xfrm>
            <a:off x="7022314" y="3616445"/>
            <a:ext cx="510947" cy="36933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D9978903-B052-48D4-BA81-4DF63BC843D4}"/>
              </a:ext>
            </a:extLst>
          </p:cNvPr>
          <p:cNvSpPr/>
          <p:nvPr/>
        </p:nvSpPr>
        <p:spPr>
          <a:xfrm>
            <a:off x="7711433" y="3597973"/>
            <a:ext cx="257476" cy="346528"/>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Gill Sans MT" panose="020B0502020104020203" pitchFamily="34" charset="0"/>
              </a:rPr>
              <a:t>0</a:t>
            </a:r>
          </a:p>
        </p:txBody>
      </p:sp>
      <p:sp>
        <p:nvSpPr>
          <p:cNvPr id="154" name="TextBox 153">
            <a:extLst>
              <a:ext uri="{FF2B5EF4-FFF2-40B4-BE49-F238E27FC236}">
                <a16:creationId xmlns:a16="http://schemas.microsoft.com/office/drawing/2014/main" id="{046E9838-C178-4634-A7C3-386D810829C9}"/>
              </a:ext>
            </a:extLst>
          </p:cNvPr>
          <p:cNvSpPr txBox="1"/>
          <p:nvPr/>
        </p:nvSpPr>
        <p:spPr>
          <a:xfrm>
            <a:off x="7547960" y="4032702"/>
            <a:ext cx="879701" cy="276999"/>
          </a:xfrm>
          <a:prstGeom prst="rect">
            <a:avLst/>
          </a:prstGeom>
          <a:noFill/>
        </p:spPr>
        <p:txBody>
          <a:bodyPr wrap="square" rtlCol="0">
            <a:spAutoFit/>
          </a:bodyPr>
          <a:lstStyle/>
          <a:p>
            <a:r>
              <a:rPr lang="en-US" sz="1200" dirty="0">
                <a:latin typeface="Gill Sans MT" panose="020B0502020104020203" pitchFamily="34" charset="0"/>
              </a:rPr>
              <a:t>FAKE</a:t>
            </a:r>
          </a:p>
        </p:txBody>
      </p:sp>
      <p:sp>
        <p:nvSpPr>
          <p:cNvPr id="155" name="TextBox 154">
            <a:extLst>
              <a:ext uri="{FF2B5EF4-FFF2-40B4-BE49-F238E27FC236}">
                <a16:creationId xmlns:a16="http://schemas.microsoft.com/office/drawing/2014/main" id="{AF64034C-DE83-4C44-95F4-637D37A74063}"/>
              </a:ext>
            </a:extLst>
          </p:cNvPr>
          <p:cNvSpPr txBox="1"/>
          <p:nvPr/>
        </p:nvSpPr>
        <p:spPr>
          <a:xfrm>
            <a:off x="8054785" y="4037343"/>
            <a:ext cx="745752" cy="369332"/>
          </a:xfrm>
          <a:prstGeom prst="rect">
            <a:avLst/>
          </a:prstGeom>
          <a:noFill/>
        </p:spPr>
        <p:txBody>
          <a:bodyPr wrap="square" rtlCol="0">
            <a:spAutoFit/>
          </a:bodyPr>
          <a:lstStyle/>
          <a:p>
            <a:r>
              <a:rPr lang="en-US" dirty="0">
                <a:latin typeface="Gill Sans MT" panose="020B0502020104020203" pitchFamily="34" charset="0"/>
              </a:rPr>
              <a:t>REAL</a:t>
            </a:r>
          </a:p>
        </p:txBody>
      </p:sp>
      <p:sp>
        <p:nvSpPr>
          <p:cNvPr id="156" name="TextBox 155">
            <a:extLst>
              <a:ext uri="{FF2B5EF4-FFF2-40B4-BE49-F238E27FC236}">
                <a16:creationId xmlns:a16="http://schemas.microsoft.com/office/drawing/2014/main" id="{2A3BCC7E-1F55-43F7-994D-672BC36622D1}"/>
              </a:ext>
            </a:extLst>
          </p:cNvPr>
          <p:cNvSpPr txBox="1"/>
          <p:nvPr/>
        </p:nvSpPr>
        <p:spPr>
          <a:xfrm>
            <a:off x="6169766" y="2948328"/>
            <a:ext cx="1528187" cy="369332"/>
          </a:xfrm>
          <a:prstGeom prst="rect">
            <a:avLst/>
          </a:prstGeom>
          <a:noFill/>
        </p:spPr>
        <p:txBody>
          <a:bodyPr wrap="square" rtlCol="0">
            <a:spAutoFit/>
          </a:bodyPr>
          <a:lstStyle/>
          <a:p>
            <a:r>
              <a:rPr lang="en-US" dirty="0">
                <a:latin typeface="Gill Sans MT" panose="020B0502020104020203" pitchFamily="34" charset="0"/>
              </a:rPr>
              <a:t>Discriminator</a:t>
            </a:r>
          </a:p>
        </p:txBody>
      </p:sp>
      <mc:AlternateContent xmlns:mc="http://schemas.openxmlformats.org/markup-compatibility/2006" xmlns:a14="http://schemas.microsoft.com/office/drawing/2010/main">
        <mc:Choice Requires="a14">
          <p:sp>
            <p:nvSpPr>
              <p:cNvPr id="157" name="Rectangle 156">
                <a:extLst>
                  <a:ext uri="{FF2B5EF4-FFF2-40B4-BE49-F238E27FC236}">
                    <a16:creationId xmlns:a16="http://schemas.microsoft.com/office/drawing/2014/main" id="{B6FBC13A-105C-4B43-B29C-307D41188120}"/>
                  </a:ext>
                </a:extLst>
              </p:cNvPr>
              <p:cNvSpPr>
                <a:spLocks noChangeAspect="1"/>
              </p:cNvSpPr>
              <p:nvPr/>
            </p:nvSpPr>
            <p:spPr>
              <a:xfrm>
                <a:off x="5649120" y="3587743"/>
                <a:ext cx="150456" cy="48688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  </m:t>
                      </m:r>
                      <m:r>
                        <a:rPr lang="en-US" i="1" dirty="0" smtClean="0">
                          <a:solidFill>
                            <a:schemeClr val="tx1"/>
                          </a:solidFill>
                          <a:latin typeface="Cambria Math" panose="02040503050406030204" pitchFamily="18" charset="0"/>
                        </a:rPr>
                        <m:t>𝑥</m:t>
                      </m:r>
                    </m:oMath>
                  </m:oMathPara>
                </a14:m>
                <a:endParaRPr lang="en-US" dirty="0">
                  <a:solidFill>
                    <a:schemeClr val="tx1"/>
                  </a:solidFill>
                  <a:latin typeface="Gill Sans MT" panose="020B0502020104020203" pitchFamily="34" charset="0"/>
                </a:endParaRPr>
              </a:p>
            </p:txBody>
          </p:sp>
        </mc:Choice>
        <mc:Fallback xmlns="">
          <p:sp>
            <p:nvSpPr>
              <p:cNvPr id="157" name="Rectangle 156">
                <a:extLst>
                  <a:ext uri="{FF2B5EF4-FFF2-40B4-BE49-F238E27FC236}">
                    <a16:creationId xmlns:a16="http://schemas.microsoft.com/office/drawing/2014/main" id="{B6FBC13A-105C-4B43-B29C-307D41188120}"/>
                  </a:ext>
                </a:extLst>
              </p:cNvPr>
              <p:cNvSpPr>
                <a:spLocks noRot="1" noChangeAspect="1" noMove="1" noResize="1" noEditPoints="1" noAdjustHandles="1" noChangeArrowheads="1" noChangeShapeType="1" noTextEdit="1"/>
              </p:cNvSpPr>
              <p:nvPr/>
            </p:nvSpPr>
            <p:spPr>
              <a:xfrm>
                <a:off x="5649120" y="3587743"/>
                <a:ext cx="150456" cy="486884"/>
              </a:xfrm>
              <a:prstGeom prst="rect">
                <a:avLst/>
              </a:prstGeom>
              <a:blipFill>
                <a:blip r:embed="rId15"/>
                <a:stretch>
                  <a:fillRect l="-21429" r="-10714"/>
                </a:stretch>
              </a:blipFill>
              <a:ln>
                <a:solidFill>
                  <a:schemeClr val="tx1"/>
                </a:solidFill>
              </a:ln>
            </p:spPr>
            <p:txBody>
              <a:bodyPr/>
              <a:lstStyle/>
              <a:p>
                <a:r>
                  <a:rPr lang="en-US">
                    <a:noFill/>
                  </a:rPr>
                  <a:t> </a:t>
                </a:r>
              </a:p>
            </p:txBody>
          </p:sp>
        </mc:Fallback>
      </mc:AlternateContent>
      <p:sp>
        <p:nvSpPr>
          <p:cNvPr id="158" name="TextBox 157">
            <a:extLst>
              <a:ext uri="{FF2B5EF4-FFF2-40B4-BE49-F238E27FC236}">
                <a16:creationId xmlns:a16="http://schemas.microsoft.com/office/drawing/2014/main" id="{668257F8-FF25-4553-8718-B0382C75A2E1}"/>
              </a:ext>
            </a:extLst>
          </p:cNvPr>
          <p:cNvSpPr txBox="1"/>
          <p:nvPr/>
        </p:nvSpPr>
        <p:spPr>
          <a:xfrm>
            <a:off x="5218979" y="3961741"/>
            <a:ext cx="829892" cy="461665"/>
          </a:xfrm>
          <a:prstGeom prst="rect">
            <a:avLst/>
          </a:prstGeom>
          <a:noFill/>
        </p:spPr>
        <p:txBody>
          <a:bodyPr wrap="square" rtlCol="0">
            <a:spAutoFit/>
          </a:bodyPr>
          <a:lstStyle/>
          <a:p>
            <a:r>
              <a:rPr lang="en-US" sz="1200" dirty="0">
                <a:latin typeface="Gill Sans MT" panose="020B0502020104020203" pitchFamily="34" charset="0"/>
              </a:rPr>
              <a:t>Data samples, x</a:t>
            </a:r>
          </a:p>
        </p:txBody>
      </p:sp>
      <p:sp>
        <p:nvSpPr>
          <p:cNvPr id="159" name="Arrow: Right 158">
            <a:extLst>
              <a:ext uri="{FF2B5EF4-FFF2-40B4-BE49-F238E27FC236}">
                <a16:creationId xmlns:a16="http://schemas.microsoft.com/office/drawing/2014/main" id="{2B736957-814A-4F6B-A928-8EE1269E5936}"/>
              </a:ext>
            </a:extLst>
          </p:cNvPr>
          <p:cNvSpPr/>
          <p:nvPr/>
        </p:nvSpPr>
        <p:spPr>
          <a:xfrm>
            <a:off x="5878238" y="3655338"/>
            <a:ext cx="291528" cy="30640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60" name="Rectangle 159">
                <a:extLst>
                  <a:ext uri="{FF2B5EF4-FFF2-40B4-BE49-F238E27FC236}">
                    <a16:creationId xmlns:a16="http://schemas.microsoft.com/office/drawing/2014/main" id="{A065F125-8671-400F-9C07-5FC6BF9A7F5D}"/>
                  </a:ext>
                </a:extLst>
              </p:cNvPr>
              <p:cNvSpPr>
                <a:spLocks noChangeAspect="1"/>
              </p:cNvSpPr>
              <p:nvPr/>
            </p:nvSpPr>
            <p:spPr>
              <a:xfrm>
                <a:off x="5468703" y="3160589"/>
                <a:ext cx="456630" cy="3936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solidFill>
                            <a:schemeClr val="tx1"/>
                          </a:solidFill>
                          <a:latin typeface="Cambria Math" panose="02040503050406030204" pitchFamily="18" charset="0"/>
                        </a:rPr>
                        <m:t>𝐺</m:t>
                      </m:r>
                      <m:r>
                        <a:rPr lang="en-US" i="1" dirty="0" smtClean="0">
                          <a:solidFill>
                            <a:schemeClr val="tx1"/>
                          </a:solidFill>
                          <a:latin typeface="Cambria Math" panose="02040503050406030204" pitchFamily="18" charset="0"/>
                        </a:rPr>
                        <m:t>(</m:t>
                      </m:r>
                      <m:r>
                        <a:rPr lang="en-US" i="1" dirty="0" smtClean="0">
                          <a:solidFill>
                            <a:schemeClr val="tx1"/>
                          </a:solidFill>
                          <a:latin typeface="Cambria Math" panose="02040503050406030204" pitchFamily="18" charset="0"/>
                        </a:rPr>
                        <m:t>𝑧</m:t>
                      </m:r>
                      <m:r>
                        <a:rPr lang="en-US" i="1" dirty="0" smtClean="0">
                          <a:solidFill>
                            <a:schemeClr val="tx1"/>
                          </a:solidFill>
                          <a:latin typeface="Cambria Math" panose="02040503050406030204" pitchFamily="18" charset="0"/>
                        </a:rPr>
                        <m:t>)</m:t>
                      </m:r>
                    </m:oMath>
                  </m:oMathPara>
                </a14:m>
                <a:endParaRPr lang="en-US" dirty="0">
                  <a:solidFill>
                    <a:schemeClr val="tx1"/>
                  </a:solidFill>
                  <a:latin typeface="Gill Sans MT" panose="020B0502020104020203" pitchFamily="34" charset="0"/>
                </a:endParaRPr>
              </a:p>
            </p:txBody>
          </p:sp>
        </mc:Choice>
        <mc:Fallback xmlns="">
          <p:sp>
            <p:nvSpPr>
              <p:cNvPr id="160" name="Rectangle 159">
                <a:extLst>
                  <a:ext uri="{FF2B5EF4-FFF2-40B4-BE49-F238E27FC236}">
                    <a16:creationId xmlns:a16="http://schemas.microsoft.com/office/drawing/2014/main" id="{A065F125-8671-400F-9C07-5FC6BF9A7F5D}"/>
                  </a:ext>
                </a:extLst>
              </p:cNvPr>
              <p:cNvSpPr>
                <a:spLocks noRot="1" noChangeAspect="1" noMove="1" noResize="1" noEditPoints="1" noAdjustHandles="1" noChangeArrowheads="1" noChangeShapeType="1" noTextEdit="1"/>
              </p:cNvSpPr>
              <p:nvPr/>
            </p:nvSpPr>
            <p:spPr>
              <a:xfrm>
                <a:off x="5468703" y="3160589"/>
                <a:ext cx="456630" cy="393696"/>
              </a:xfrm>
              <a:prstGeom prst="rect">
                <a:avLst/>
              </a:prstGeom>
              <a:blipFill>
                <a:blip r:embed="rId14"/>
                <a:stretch>
                  <a:fillRect l="-5063"/>
                </a:stretch>
              </a:blipFill>
              <a:ln>
                <a:solidFill>
                  <a:schemeClr val="tx1"/>
                </a:solidFill>
              </a:ln>
            </p:spPr>
            <p:txBody>
              <a:bodyPr/>
              <a:lstStyle/>
              <a:p>
                <a:r>
                  <a:rPr lang="en-US">
                    <a:noFill/>
                  </a:rPr>
                  <a:t> </a:t>
                </a:r>
              </a:p>
            </p:txBody>
          </p:sp>
        </mc:Fallback>
      </mc:AlternateContent>
      <p:sp>
        <p:nvSpPr>
          <p:cNvPr id="161" name="TextBox 160">
            <a:extLst>
              <a:ext uri="{FF2B5EF4-FFF2-40B4-BE49-F238E27FC236}">
                <a16:creationId xmlns:a16="http://schemas.microsoft.com/office/drawing/2014/main" id="{5D0C7244-5B30-4EC9-864E-D8E36A258C2F}"/>
              </a:ext>
            </a:extLst>
          </p:cNvPr>
          <p:cNvSpPr txBox="1"/>
          <p:nvPr/>
        </p:nvSpPr>
        <p:spPr>
          <a:xfrm>
            <a:off x="3551573" y="4476919"/>
            <a:ext cx="3977386" cy="707886"/>
          </a:xfrm>
          <a:prstGeom prst="rect">
            <a:avLst/>
          </a:prstGeom>
          <a:noFill/>
        </p:spPr>
        <p:txBody>
          <a:bodyPr wrap="square" rtlCol="0">
            <a:spAutoFit/>
          </a:bodyPr>
          <a:lstStyle/>
          <a:p>
            <a:r>
              <a:rPr lang="en-US" altLang="zh-TW" sz="2000" dirty="0">
                <a:latin typeface="Times New Roman" panose="02020603050405020304" pitchFamily="18" charset="0"/>
                <a:cs typeface="Times New Roman" panose="02020603050405020304" pitchFamily="18" charset="0"/>
              </a:rPr>
              <a:t>Loss Generator :</a:t>
            </a:r>
          </a:p>
          <a:p>
            <a:pPr lvl="1"/>
            <a:r>
              <a:rPr lang="en-US" altLang="zh-TW" sz="2000" dirty="0">
                <a:solidFill>
                  <a:schemeClr val="accent1">
                    <a:lumMod val="50000"/>
                  </a:schemeClr>
                </a:solidFill>
                <a:latin typeface="Times New Roman" panose="02020603050405020304" pitchFamily="18" charset="0"/>
                <a:cs typeface="Times New Roman" panose="02020603050405020304" pitchFamily="18" charset="0"/>
              </a:rPr>
              <a:t>Policy Gradient mode -</a:t>
            </a:r>
          </a:p>
        </p:txBody>
      </p:sp>
      <p:pic>
        <p:nvPicPr>
          <p:cNvPr id="162" name="Picture 161">
            <a:extLst>
              <a:ext uri="{FF2B5EF4-FFF2-40B4-BE49-F238E27FC236}">
                <a16:creationId xmlns:a16="http://schemas.microsoft.com/office/drawing/2014/main" id="{4B768B9B-7729-4371-9F9B-92130D63AAB0}"/>
              </a:ext>
            </a:extLst>
          </p:cNvPr>
          <p:cNvPicPr>
            <a:picLocks noChangeAspect="1"/>
          </p:cNvPicPr>
          <p:nvPr/>
        </p:nvPicPr>
        <p:blipFill rotWithShape="1">
          <a:blip r:embed="rId16">
            <a:duotone>
              <a:schemeClr val="accent1">
                <a:shade val="45000"/>
                <a:satMod val="135000"/>
              </a:schemeClr>
              <a:prstClr val="white"/>
            </a:duotone>
          </a:blip>
          <a:srcRect l="3412" t="8675" r="82868" b="37314"/>
          <a:stretch/>
        </p:blipFill>
        <p:spPr>
          <a:xfrm>
            <a:off x="6150765" y="4830862"/>
            <a:ext cx="571161" cy="316305"/>
          </a:xfrm>
          <a:prstGeom prst="rect">
            <a:avLst/>
          </a:prstGeom>
        </p:spPr>
      </p:pic>
      <p:pic>
        <p:nvPicPr>
          <p:cNvPr id="163" name="Picture 162">
            <a:extLst>
              <a:ext uri="{FF2B5EF4-FFF2-40B4-BE49-F238E27FC236}">
                <a16:creationId xmlns:a16="http://schemas.microsoft.com/office/drawing/2014/main" id="{496A5860-448A-4F4D-9590-753F2DE4BDF6}"/>
              </a:ext>
            </a:extLst>
          </p:cNvPr>
          <p:cNvPicPr>
            <a:picLocks noChangeAspect="1"/>
          </p:cNvPicPr>
          <p:nvPr/>
        </p:nvPicPr>
        <p:blipFill rotWithShape="1">
          <a:blip r:embed="rId16"/>
          <a:srcRect t="7846"/>
          <a:stretch/>
        </p:blipFill>
        <p:spPr>
          <a:xfrm>
            <a:off x="9518205" y="4117709"/>
            <a:ext cx="4163073" cy="539687"/>
          </a:xfrm>
          <a:prstGeom prst="rect">
            <a:avLst/>
          </a:prstGeom>
        </p:spPr>
      </p:pic>
      <p:pic>
        <p:nvPicPr>
          <p:cNvPr id="88" name="Google Shape;492;p80">
            <a:extLst>
              <a:ext uri="{FF2B5EF4-FFF2-40B4-BE49-F238E27FC236}">
                <a16:creationId xmlns:a16="http://schemas.microsoft.com/office/drawing/2014/main" id="{314A221E-701F-4A4C-B125-75B9767EDEB1}"/>
              </a:ext>
            </a:extLst>
          </p:cNvPr>
          <p:cNvPicPr preferRelativeResize="0"/>
          <p:nvPr/>
        </p:nvPicPr>
        <p:blipFill>
          <a:blip r:embed="rId17">
            <a:alphaModFix/>
          </a:blip>
          <a:stretch>
            <a:fillRect/>
          </a:stretch>
        </p:blipFill>
        <p:spPr>
          <a:xfrm>
            <a:off x="6819398" y="4412606"/>
            <a:ext cx="2261019" cy="624562"/>
          </a:xfrm>
          <a:prstGeom prst="rect">
            <a:avLst/>
          </a:prstGeom>
          <a:noFill/>
          <a:ln>
            <a:noFill/>
          </a:ln>
        </p:spPr>
      </p:pic>
      <mc:AlternateContent xmlns:mc="http://schemas.openxmlformats.org/markup-compatibility/2006" xmlns:a14="http://schemas.microsoft.com/office/drawing/2010/main">
        <mc:Choice Requires="a14">
          <p:sp>
            <p:nvSpPr>
              <p:cNvPr id="89" name="Rectangle 88">
                <a:extLst>
                  <a:ext uri="{FF2B5EF4-FFF2-40B4-BE49-F238E27FC236}">
                    <a16:creationId xmlns:a16="http://schemas.microsoft.com/office/drawing/2014/main" id="{9352F1BE-0347-4DA4-B57F-E0F2FFEF82D5}"/>
                  </a:ext>
                </a:extLst>
              </p:cNvPr>
              <p:cNvSpPr>
                <a:spLocks noChangeAspect="1"/>
              </p:cNvSpPr>
              <p:nvPr/>
            </p:nvSpPr>
            <p:spPr>
              <a:xfrm>
                <a:off x="3500802" y="1868742"/>
                <a:ext cx="266255" cy="822163"/>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𝑐𝑜𝑑𝑒</m:t>
                      </m:r>
                      <m:r>
                        <a:rPr lang="en-US" b="0" i="1" dirty="0" smtClean="0">
                          <a:solidFill>
                            <a:schemeClr val="tx1"/>
                          </a:solidFill>
                          <a:latin typeface="Cambria Math" panose="02040503050406030204" pitchFamily="18" charset="0"/>
                        </a:rPr>
                        <m:t> </m:t>
                      </m:r>
                    </m:oMath>
                  </m:oMathPara>
                </a14:m>
                <a:endParaRPr lang="en-US" dirty="0">
                  <a:solidFill>
                    <a:schemeClr val="tx1"/>
                  </a:solidFill>
                </a:endParaRPr>
              </a:p>
            </p:txBody>
          </p:sp>
        </mc:Choice>
        <mc:Fallback xmlns="">
          <p:sp>
            <p:nvSpPr>
              <p:cNvPr id="89" name="Rectangle 88">
                <a:extLst>
                  <a:ext uri="{FF2B5EF4-FFF2-40B4-BE49-F238E27FC236}">
                    <a16:creationId xmlns:a16="http://schemas.microsoft.com/office/drawing/2014/main" id="{9352F1BE-0347-4DA4-B57F-E0F2FFEF82D5}"/>
                  </a:ext>
                </a:extLst>
              </p:cNvPr>
              <p:cNvSpPr>
                <a:spLocks noRot="1" noChangeAspect="1" noMove="1" noResize="1" noEditPoints="1" noAdjustHandles="1" noChangeArrowheads="1" noChangeShapeType="1" noTextEdit="1"/>
              </p:cNvSpPr>
              <p:nvPr/>
            </p:nvSpPr>
            <p:spPr>
              <a:xfrm>
                <a:off x="3500802" y="1868742"/>
                <a:ext cx="266255" cy="822163"/>
              </a:xfrm>
              <a:prstGeom prst="rect">
                <a:avLst/>
              </a:prstGeom>
              <a:blipFill>
                <a:blip r:embed="rId18"/>
                <a:stretch>
                  <a:fillRect/>
                </a:stretch>
              </a:blipFill>
              <a:ln w="19050">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1911213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67ACB9A-A763-40C6-B5D1-6CD3BCC29773}"/>
              </a:ext>
            </a:extLst>
          </p:cNvPr>
          <p:cNvSpPr>
            <a:spLocks noGrp="1"/>
          </p:cNvSpPr>
          <p:nvPr>
            <p:ph type="body" idx="1"/>
          </p:nvPr>
        </p:nvSpPr>
        <p:spPr/>
        <p:txBody>
          <a:bodyPr/>
          <a:lstStyle/>
          <a:p>
            <a:pPr marL="114300" indent="0" algn="ctr">
              <a:buNone/>
            </a:pPr>
            <a:r>
              <a:rPr lang="en-US" sz="6000" dirty="0">
                <a:solidFill>
                  <a:schemeClr val="accent5">
                    <a:lumMod val="50000"/>
                  </a:schemeClr>
                </a:solidFill>
                <a:latin typeface="Lucida Calligraphy" panose="03010101010101010101" pitchFamily="66" charset="0"/>
              </a:rPr>
              <a:t>Thank you</a:t>
            </a:r>
          </a:p>
          <a:p>
            <a:pPr marL="114300" indent="0" algn="ctr">
              <a:buNone/>
            </a:pPr>
            <a:endParaRPr lang="en-US" sz="6000" dirty="0">
              <a:solidFill>
                <a:schemeClr val="accent5">
                  <a:lumMod val="50000"/>
                </a:schemeClr>
              </a:solidFill>
              <a:latin typeface="Lucida Calligraphy" panose="03010101010101010101" pitchFamily="66" charset="0"/>
            </a:endParaRPr>
          </a:p>
          <a:p>
            <a:pPr marL="114300" indent="0" algn="ctr">
              <a:buNone/>
            </a:pPr>
            <a:r>
              <a:rPr lang="en-US" sz="6000" dirty="0">
                <a:solidFill>
                  <a:schemeClr val="accent5">
                    <a:lumMod val="50000"/>
                  </a:schemeClr>
                </a:solidFill>
                <a:latin typeface="Lucida Calligraphy" panose="03010101010101010101" pitchFamily="66" charset="0"/>
              </a:rPr>
              <a:t>Any question?</a:t>
            </a:r>
          </a:p>
        </p:txBody>
      </p:sp>
    </p:spTree>
    <p:extLst>
      <p:ext uri="{BB962C8B-B14F-4D97-AF65-F5344CB8AC3E}">
        <p14:creationId xmlns:p14="http://schemas.microsoft.com/office/powerpoint/2010/main" val="208185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355550" y="0"/>
            <a:ext cx="70953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Can you Spot the fake reviews about Sydney restaurants?</a:t>
            </a:r>
            <a:endParaRPr sz="1800"/>
          </a:p>
        </p:txBody>
      </p:sp>
      <p:sp>
        <p:nvSpPr>
          <p:cNvPr id="151" name="Google Shape;151;p27"/>
          <p:cNvSpPr txBox="1">
            <a:spLocks noGrp="1"/>
          </p:cNvSpPr>
          <p:nvPr>
            <p:ph type="body" idx="1"/>
          </p:nvPr>
        </p:nvSpPr>
        <p:spPr>
          <a:xfrm>
            <a:off x="317700" y="795650"/>
            <a:ext cx="8286900" cy="327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b="1">
                <a:solidFill>
                  <a:srgbClr val="073763"/>
                </a:solidFill>
              </a:rPr>
              <a:t>1)</a:t>
            </a:r>
            <a:r>
              <a:rPr lang="en" sz="1100">
                <a:solidFill>
                  <a:srgbClr val="073763"/>
                </a:solidFill>
              </a:rPr>
              <a:t> “This place is amazing! The bartenders are absolutely amazing. The pasta is delicious and I love their pastries and it is amazing. I love the breakfast, friendly staff and the price is very reasonable. I have never had a bad experience here. I will be back for sure!”</a:t>
            </a:r>
            <a:endParaRPr sz="1100">
              <a:solidFill>
                <a:srgbClr val="073763"/>
              </a:solidFill>
            </a:endParaRPr>
          </a:p>
          <a:p>
            <a:pPr marL="0" lvl="0" indent="0" algn="l" rtl="0">
              <a:spcBef>
                <a:spcPts val="1600"/>
              </a:spcBef>
              <a:spcAft>
                <a:spcPts val="0"/>
              </a:spcAft>
              <a:buClr>
                <a:schemeClr val="dk1"/>
              </a:buClr>
              <a:buSzPts val="1100"/>
              <a:buFont typeface="Arial"/>
              <a:buNone/>
            </a:pPr>
            <a:r>
              <a:rPr lang="en" sz="1100" b="1">
                <a:solidFill>
                  <a:srgbClr val="073763"/>
                </a:solidFill>
              </a:rPr>
              <a:t>2)</a:t>
            </a:r>
            <a:r>
              <a:rPr lang="en" sz="1100">
                <a:solidFill>
                  <a:srgbClr val="073763"/>
                </a:solidFill>
              </a:rPr>
              <a:t> “DO NOT WASTE YOUR TIME AND MONEY! The absolute worst service I have ever experienced. This place is a joke. The waitress was rude and said she would put the manager to come out but never happened. I wish I could give zero star.”</a:t>
            </a:r>
            <a:endParaRPr sz="1100">
              <a:solidFill>
                <a:srgbClr val="073763"/>
              </a:solidFill>
            </a:endParaRPr>
          </a:p>
          <a:p>
            <a:pPr marL="0" lvl="0" indent="0" algn="l" rtl="0">
              <a:spcBef>
                <a:spcPts val="1600"/>
              </a:spcBef>
              <a:spcAft>
                <a:spcPts val="0"/>
              </a:spcAft>
              <a:buClr>
                <a:schemeClr val="dk1"/>
              </a:buClr>
              <a:buSzPts val="1100"/>
              <a:buFont typeface="Arial"/>
              <a:buNone/>
            </a:pPr>
            <a:r>
              <a:rPr lang="en" sz="1100" b="1">
                <a:solidFill>
                  <a:srgbClr val="073763"/>
                </a:solidFill>
              </a:rPr>
              <a:t>3)</a:t>
            </a:r>
            <a:r>
              <a:rPr lang="en" sz="1100">
                <a:solidFill>
                  <a:srgbClr val="073763"/>
                </a:solidFill>
              </a:rPr>
              <a:t> “A disappointing experience. Totally overpriced for what you get, unfriendly and slow service, average food. Definitely not worth the money.”</a:t>
            </a:r>
            <a:endParaRPr sz="1100">
              <a:solidFill>
                <a:srgbClr val="073763"/>
              </a:solidFill>
            </a:endParaRPr>
          </a:p>
          <a:p>
            <a:pPr marL="0" lvl="0" indent="0" algn="l" rtl="0">
              <a:spcBef>
                <a:spcPts val="1600"/>
              </a:spcBef>
              <a:spcAft>
                <a:spcPts val="0"/>
              </a:spcAft>
              <a:buClr>
                <a:schemeClr val="dk1"/>
              </a:buClr>
              <a:buSzPts val="1100"/>
              <a:buFont typeface="Arial"/>
              <a:buNone/>
            </a:pPr>
            <a:r>
              <a:rPr lang="en" sz="1100" b="1">
                <a:solidFill>
                  <a:srgbClr val="073763"/>
                </a:solidFill>
              </a:rPr>
              <a:t>4)</a:t>
            </a:r>
            <a:r>
              <a:rPr lang="en" sz="1100">
                <a:solidFill>
                  <a:srgbClr val="073763"/>
                </a:solidFill>
              </a:rPr>
              <a:t> “I opted for the BBQ pork laksa and it was served in a matter of minutes for a measly $12.00. The BBQ pork was delicious and the laksa was piping hot with a slight chilli hit. I also chose 2 types of noodles for my soup because 2 is better than 1. I would have liked a few more veggies but the serving was generous enough.”</a:t>
            </a:r>
            <a:endParaRPr sz="1100">
              <a:solidFill>
                <a:srgbClr val="073763"/>
              </a:solidFill>
            </a:endParaRPr>
          </a:p>
          <a:p>
            <a:pPr marL="0" lvl="0" indent="0" algn="l" rtl="0">
              <a:spcBef>
                <a:spcPts val="1600"/>
              </a:spcBef>
              <a:spcAft>
                <a:spcPts val="1600"/>
              </a:spcAft>
              <a:buNone/>
            </a:pPr>
            <a:r>
              <a:rPr lang="en" sz="1100" b="1">
                <a:solidFill>
                  <a:srgbClr val="073763"/>
                </a:solidFill>
              </a:rPr>
              <a:t>5)</a:t>
            </a:r>
            <a:r>
              <a:rPr lang="en" sz="1100">
                <a:solidFill>
                  <a:srgbClr val="073763"/>
                </a:solidFill>
              </a:rPr>
              <a:t> “I was here for a weekend brunch and the food was OK. I love the pizza that is a chain restaurant. I think the service is excellent. I had the spaghetti and they were very good and the hot dog was good. I got the red velvet chocolate cake special which was very good but the service was a little slow. The food was good, but not up to par with other places nearby.</a:t>
            </a:r>
            <a:endParaRPr/>
          </a:p>
        </p:txBody>
      </p:sp>
      <p:sp>
        <p:nvSpPr>
          <p:cNvPr id="152" name="Google Shape;152;p27"/>
          <p:cNvSpPr txBox="1"/>
          <p:nvPr/>
        </p:nvSpPr>
        <p:spPr>
          <a:xfrm>
            <a:off x="0" y="4827475"/>
            <a:ext cx="3689700" cy="27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Times New Roman"/>
                <a:ea typeface="Times New Roman"/>
                <a:cs typeface="Times New Roman"/>
                <a:sym typeface="Times New Roman"/>
              </a:rPr>
              <a:t>* Generated by </a:t>
            </a:r>
            <a:r>
              <a:rPr lang="en" sz="1000" b="1">
                <a:solidFill>
                  <a:schemeClr val="dk2"/>
                </a:solidFill>
                <a:latin typeface="Times New Roman"/>
                <a:ea typeface="Times New Roman"/>
                <a:cs typeface="Times New Roman"/>
                <a:sym typeface="Times New Roman"/>
              </a:rPr>
              <a:t>Prof Zhao and his team</a:t>
            </a:r>
            <a:endParaRPr sz="1000">
              <a:latin typeface="Times New Roman"/>
              <a:ea typeface="Times New Roman"/>
              <a:cs typeface="Times New Roman"/>
              <a:sym typeface="Times New Roman"/>
            </a:endParaRPr>
          </a:p>
        </p:txBody>
      </p:sp>
      <p:pic>
        <p:nvPicPr>
          <p:cNvPr id="153" name="Google Shape;153;p27"/>
          <p:cNvPicPr preferRelativeResize="0"/>
          <p:nvPr/>
        </p:nvPicPr>
        <p:blipFill>
          <a:blip r:embed="rId3">
            <a:alphaModFix/>
          </a:blip>
          <a:stretch>
            <a:fillRect/>
          </a:stretch>
        </p:blipFill>
        <p:spPr>
          <a:xfrm>
            <a:off x="6822575" y="4116450"/>
            <a:ext cx="2281924" cy="9876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0759B-3105-4649-B89F-54C332BC6957}"/>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E7C6BF7F-87C4-431A-92C5-83C36E240330}"/>
              </a:ext>
            </a:extLst>
          </p:cNvPr>
          <p:cNvPicPr>
            <a:picLocks noChangeAspect="1"/>
          </p:cNvPicPr>
          <p:nvPr/>
        </p:nvPicPr>
        <p:blipFill>
          <a:blip r:embed="rId2"/>
          <a:stretch>
            <a:fillRect/>
          </a:stretch>
        </p:blipFill>
        <p:spPr>
          <a:xfrm>
            <a:off x="1156425" y="2571750"/>
            <a:ext cx="6419850" cy="857250"/>
          </a:xfrm>
          <a:prstGeom prst="rect">
            <a:avLst/>
          </a:prstGeom>
        </p:spPr>
      </p:pic>
      <p:pic>
        <p:nvPicPr>
          <p:cNvPr id="5" name="Picture 4">
            <a:extLst>
              <a:ext uri="{FF2B5EF4-FFF2-40B4-BE49-F238E27FC236}">
                <a16:creationId xmlns:a16="http://schemas.microsoft.com/office/drawing/2014/main" id="{4DE5F536-A4B1-44F7-863C-1D93DE0057A3}"/>
              </a:ext>
            </a:extLst>
          </p:cNvPr>
          <p:cNvPicPr>
            <a:picLocks noChangeAspect="1"/>
          </p:cNvPicPr>
          <p:nvPr/>
        </p:nvPicPr>
        <p:blipFill>
          <a:blip r:embed="rId3"/>
          <a:stretch>
            <a:fillRect/>
          </a:stretch>
        </p:blipFill>
        <p:spPr>
          <a:xfrm>
            <a:off x="1156425" y="910575"/>
            <a:ext cx="6534150" cy="1476375"/>
          </a:xfrm>
          <a:prstGeom prst="rect">
            <a:avLst/>
          </a:prstGeom>
        </p:spPr>
      </p:pic>
    </p:spTree>
    <p:extLst>
      <p:ext uri="{BB962C8B-B14F-4D97-AF65-F5344CB8AC3E}">
        <p14:creationId xmlns:p14="http://schemas.microsoft.com/office/powerpoint/2010/main" val="4123275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12BD4-1364-4023-9915-52A95021BAB0}"/>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0DF046A1-237C-48AD-8660-C5DA65B95BDD}"/>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D056F8F5-407E-4D31-B15B-4CCD02F48F56}"/>
              </a:ext>
            </a:extLst>
          </p:cNvPr>
          <p:cNvPicPr>
            <a:picLocks noChangeAspect="1"/>
          </p:cNvPicPr>
          <p:nvPr/>
        </p:nvPicPr>
        <p:blipFill>
          <a:blip r:embed="rId2"/>
          <a:stretch>
            <a:fillRect/>
          </a:stretch>
        </p:blipFill>
        <p:spPr>
          <a:xfrm>
            <a:off x="0" y="776268"/>
            <a:ext cx="9144000" cy="3590964"/>
          </a:xfrm>
          <a:prstGeom prst="rect">
            <a:avLst/>
          </a:prstGeom>
        </p:spPr>
      </p:pic>
    </p:spTree>
    <p:extLst>
      <p:ext uri="{BB962C8B-B14F-4D97-AF65-F5344CB8AC3E}">
        <p14:creationId xmlns:p14="http://schemas.microsoft.com/office/powerpoint/2010/main" val="622425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4"/>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Refrences</a:t>
            </a:r>
            <a:endParaRPr/>
          </a:p>
        </p:txBody>
      </p:sp>
      <p:sp>
        <p:nvSpPr>
          <p:cNvPr id="329" name="Google Shape;329;p54"/>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00000"/>
                </a:solidFill>
                <a:latin typeface="Arial"/>
                <a:ea typeface="Arial"/>
                <a:cs typeface="Arial"/>
                <a:sym typeface="Arial"/>
              </a:rPr>
              <a:t>Detecting Product Review Spammers using Rating Behaviors</a:t>
            </a:r>
            <a:endParaRPr sz="1200">
              <a:solidFill>
                <a:srgbClr val="000000"/>
              </a:solidFill>
              <a:latin typeface="Arial"/>
              <a:ea typeface="Arial"/>
              <a:cs typeface="Arial"/>
              <a:sym typeface="Arial"/>
            </a:endParaRPr>
          </a:p>
          <a:p>
            <a:pPr marL="0" lvl="0" indent="0" algn="l" rtl="0">
              <a:spcBef>
                <a:spcPts val="0"/>
              </a:spcBef>
              <a:spcAft>
                <a:spcPts val="0"/>
              </a:spcAft>
              <a:buNone/>
            </a:pPr>
            <a:r>
              <a:rPr lang="en" sz="1200">
                <a:solidFill>
                  <a:srgbClr val="000000"/>
                </a:solidFill>
                <a:latin typeface="Arial"/>
                <a:ea typeface="Arial"/>
                <a:cs typeface="Arial"/>
                <a:sym typeface="Arial"/>
              </a:rPr>
              <a:t>Finding Unusual Review Patterns Using Unexpected Rules</a:t>
            </a:r>
            <a:endParaRPr sz="1200">
              <a:solidFill>
                <a:srgbClr val="000000"/>
              </a:solidFill>
              <a:latin typeface="Arial"/>
              <a:ea typeface="Arial"/>
              <a:cs typeface="Arial"/>
              <a:sym typeface="Arial"/>
            </a:endParaRPr>
          </a:p>
          <a:p>
            <a:pPr marL="0" lvl="0" indent="0" algn="l" rtl="0">
              <a:spcBef>
                <a:spcPts val="0"/>
              </a:spcBef>
              <a:spcAft>
                <a:spcPts val="0"/>
              </a:spcAft>
              <a:buNone/>
            </a:pPr>
            <a:r>
              <a:rPr lang="en" sz="1200">
                <a:solidFill>
                  <a:srgbClr val="000000"/>
                </a:solidFill>
                <a:latin typeface="Arial"/>
                <a:ea typeface="Arial"/>
                <a:cs typeface="Arial"/>
                <a:sym typeface="Arial"/>
              </a:rPr>
              <a:t>Spotting Fake Reviewer Groups in Consumer Reviews</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Opinion spam and analysis</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Finding Deceptive Opinion Spam by Any Stretch of the Imagination</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Review Graph based Online Store Review Spammer Detection</a:t>
            </a:r>
            <a:endParaRPr sz="1200">
              <a:solidFill>
                <a:srgbClr val="000000"/>
              </a:solidFill>
              <a:latin typeface="Arial"/>
              <a:ea typeface="Arial"/>
              <a:cs typeface="Arial"/>
              <a:sym typeface="Arial"/>
            </a:endParaRPr>
          </a:p>
          <a:p>
            <a:pPr marL="0" lvl="0" indent="0" algn="l" rtl="0">
              <a:spcBef>
                <a:spcPts val="0"/>
              </a:spcBef>
              <a:spcAft>
                <a:spcPts val="0"/>
              </a:spcAft>
              <a:buNone/>
            </a:pPr>
            <a:r>
              <a:rPr lang="en" sz="1200">
                <a:solidFill>
                  <a:srgbClr val="000000"/>
                </a:solidFill>
                <a:latin typeface="Arial"/>
                <a:ea typeface="Arial"/>
                <a:cs typeface="Arial"/>
                <a:sym typeface="Arial"/>
              </a:rPr>
              <a:t>Merging Multiple Criteria to Identify Suspicious Reviews</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Review Spam Detection via Temporal Pattern Discovery, Sihong Xie, Guan Wang, Shuyang Lin, Philip S. Yu</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2012, SIGKDD</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Spotting Fake Reviews via Collective Positive-Unlabeled Learning , 2014 IEEE International Conference on Data Mining</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FAKE Review Detection,Arjun Mukherjee, Vivek V Venkataraman, Bing Liu, Natalie S. Glance, 2013</a:t>
            </a:r>
            <a:endParaRPr sz="12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200">
                <a:solidFill>
                  <a:srgbClr val="000000"/>
                </a:solidFill>
                <a:latin typeface="Arial"/>
                <a:ea typeface="Arial"/>
                <a:cs typeface="Arial"/>
                <a:sym typeface="Arial"/>
              </a:rPr>
              <a:t>Collective Opinion Spam Detection, 2015 KDD</a:t>
            </a:r>
            <a:endParaRPr sz="12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200">
                <a:solidFill>
                  <a:srgbClr val="000000"/>
                </a:solidFill>
                <a:latin typeface="Arial"/>
                <a:ea typeface="Arial"/>
                <a:cs typeface="Arial"/>
                <a:sym typeface="Arial"/>
              </a:rPr>
              <a:t>Automated Crowdturfing Attacks and Defenses in Online Review Systems, Yuanshun Yao, Bimal Viswanath, Jenna Cryan, Haitao Zheng, and Ben Y. Zhao, 2017 ACM SIGSAC Conference on Computer and Communications Security (CCS '17)</a:t>
            </a:r>
            <a:endParaRPr sz="120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 sz="1200">
                <a:solidFill>
                  <a:srgbClr val="000000"/>
                </a:solidFill>
                <a:latin typeface="Arial"/>
                <a:ea typeface="Arial"/>
                <a:cs typeface="Arial"/>
                <a:sym typeface="Arial"/>
              </a:rPr>
              <a:t>Reliable Fake Review Detection via Modeling Temporal and Behavioral Patterns, Xian Wu, Yuxiao Dong, Jun Tao, Chao Huang, Nitesh V. Chawla,2017 IEEE International Conference on Big Data (BIGDATA)</a:t>
            </a:r>
            <a:endParaRPr sz="12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200">
              <a:solidFill>
                <a:srgbClr val="000000"/>
              </a:solidFill>
              <a:latin typeface="Arial"/>
              <a:ea typeface="Arial"/>
              <a:cs typeface="Arial"/>
              <a:sym typeface="Arial"/>
            </a:endParaRPr>
          </a:p>
          <a:p>
            <a:pPr marL="0" lvl="0" indent="0" algn="l" rtl="0">
              <a:spcBef>
                <a:spcPts val="0"/>
              </a:spcBef>
              <a:spcAft>
                <a:spcPts val="0"/>
              </a:spcAft>
              <a:buNone/>
            </a:pPr>
            <a:endParaRPr sz="1200">
              <a:solidFill>
                <a:srgbClr val="000000"/>
              </a:solidFill>
              <a:latin typeface="Arial"/>
              <a:ea typeface="Arial"/>
              <a:cs typeface="Arial"/>
              <a:sym typeface="Arial"/>
            </a:endParaRPr>
          </a:p>
          <a:p>
            <a:pPr marL="0" lvl="0" indent="0" algn="l" rtl="0">
              <a:spcBef>
                <a:spcPts val="0"/>
              </a:spcBef>
              <a:spcAft>
                <a:spcPts val="1600"/>
              </a:spcAft>
              <a:buNone/>
            </a:pPr>
            <a:endParaRPr sz="12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Challenge</a:t>
            </a:r>
            <a:endParaRPr/>
          </a:p>
        </p:txBody>
      </p:sp>
      <p:sp>
        <p:nvSpPr>
          <p:cNvPr id="347" name="Google Shape;347;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 the primary challenge that we face when using GANs for generating text, i.e., the non-differentiability of the picking operation at the output of the generator, which makes it hard to train the generator effectively using backpropagation. </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endParaRPr sz="16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Formulation of problem</a:t>
            </a:r>
            <a:endParaRPr/>
          </a:p>
        </p:txBody>
      </p:sp>
      <p:sp>
        <p:nvSpPr>
          <p:cNvPr id="353" name="Google Shape;353;p58"/>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Let’s leave the whole idea of neural network based text generators aside for a moment and think of our text generator as an RL agent. </a:t>
            </a:r>
            <a:endParaRPr sz="1600">
              <a:solidFill>
                <a:schemeClr val="dk1"/>
              </a:solidFill>
              <a:highlight>
                <a:srgbClr val="FFFFFF"/>
              </a:highlight>
              <a:latin typeface="Georgia"/>
              <a:ea typeface="Georgia"/>
              <a:cs typeface="Georgia"/>
              <a:sym typeface="Georgia"/>
            </a:endParaRPr>
          </a:p>
          <a:p>
            <a:pPr marL="0" lvl="0" indent="0" algn="l" rtl="0">
              <a:lnSpc>
                <a:spcPct val="158000"/>
              </a:lnSpc>
              <a:spcBef>
                <a:spcPts val="1600"/>
              </a:spcBef>
              <a:spcAft>
                <a:spcPts val="0"/>
              </a:spcAft>
              <a:buClr>
                <a:schemeClr val="dk1"/>
              </a:buClr>
              <a:buSzPts val="1100"/>
              <a:buFont typeface="Arial"/>
              <a:buNone/>
            </a:pPr>
            <a:r>
              <a:rPr lang="en" sz="1600">
                <a:solidFill>
                  <a:schemeClr val="dk1"/>
                </a:solidFill>
                <a:latin typeface="Georgia"/>
                <a:ea typeface="Georgia"/>
                <a:cs typeface="Georgia"/>
                <a:sym typeface="Georgia"/>
              </a:rPr>
              <a:t>What would its states and actions be? One simple formulation would be to define the state </a:t>
            </a:r>
            <a:r>
              <a:rPr lang="en" sz="1600" b="1" i="1">
                <a:solidFill>
                  <a:schemeClr val="dk1"/>
                </a:solidFill>
                <a:latin typeface="Georgia"/>
                <a:ea typeface="Georgia"/>
                <a:cs typeface="Georgia"/>
                <a:sym typeface="Georgia"/>
              </a:rPr>
              <a:t>s</a:t>
            </a:r>
            <a:r>
              <a:rPr lang="en" sz="1600">
                <a:solidFill>
                  <a:schemeClr val="dk1"/>
                </a:solidFill>
                <a:latin typeface="Georgia"/>
                <a:ea typeface="Georgia"/>
                <a:cs typeface="Georgia"/>
                <a:sym typeface="Georgia"/>
              </a:rPr>
              <a:t> of the agent to be the “text generated so far” and the action </a:t>
            </a:r>
            <a:r>
              <a:rPr lang="en" sz="1600" b="1" i="1">
                <a:solidFill>
                  <a:schemeClr val="dk1"/>
                </a:solidFill>
                <a:latin typeface="Georgia"/>
                <a:ea typeface="Georgia"/>
                <a:cs typeface="Georgia"/>
                <a:sym typeface="Georgia"/>
              </a:rPr>
              <a:t>a</a:t>
            </a:r>
            <a:r>
              <a:rPr lang="en" sz="1600">
                <a:solidFill>
                  <a:schemeClr val="dk1"/>
                </a:solidFill>
                <a:latin typeface="Georgia"/>
                <a:ea typeface="Georgia"/>
                <a:cs typeface="Georgia"/>
                <a:sym typeface="Georgia"/>
              </a:rPr>
              <a:t> to be “choosing the next word” in the sentence. Therefore, the choice of actions is defined by our vocabulary of words.</a:t>
            </a:r>
            <a:endParaRPr sz="1600">
              <a:solidFill>
                <a:schemeClr val="dk1"/>
              </a:solidFill>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r>
              <a:rPr lang="en" sz="1600">
                <a:solidFill>
                  <a:schemeClr val="dk1"/>
                </a:solidFill>
                <a:highlight>
                  <a:srgbClr val="FFFFFF"/>
                </a:highlight>
                <a:latin typeface="Georgia"/>
                <a:ea typeface="Georgia"/>
                <a:cs typeface="Georgia"/>
                <a:sym typeface="Georgia"/>
              </a:rPr>
              <a:t>The generation proceeds in this manner with the agent choosing an action (word) at each time step. When the agent finally chooses the “end of sentence” action, it reaches the end of an episode and receives a reward which tells it how good its state-action sequence (generated sentence) was. In our case, this reward will be provided by the discriminator network. So, we can view the discriminator as a continuously improving reward function for our agent.</a:t>
            </a:r>
            <a:endParaRPr sz="1600">
              <a:solidFill>
                <a:schemeClr val="dk1"/>
              </a:solidFill>
              <a:highlight>
                <a:srgbClr val="FFFFFF"/>
              </a:highlight>
              <a:latin typeface="Georgia"/>
              <a:ea typeface="Georgia"/>
              <a:cs typeface="Georgia"/>
              <a:sym typeface="Georgia"/>
            </a:endParaRPr>
          </a:p>
        </p:txBody>
      </p:sp>
      <p:pic>
        <p:nvPicPr>
          <p:cNvPr id="354" name="Google Shape;354;p58"/>
          <p:cNvPicPr preferRelativeResize="0"/>
          <p:nvPr/>
        </p:nvPicPr>
        <p:blipFill>
          <a:blip r:embed="rId3">
            <a:alphaModFix/>
          </a:blip>
          <a:stretch>
            <a:fillRect/>
          </a:stretch>
        </p:blipFill>
        <p:spPr>
          <a:xfrm>
            <a:off x="1573441" y="2953750"/>
            <a:ext cx="5493684" cy="5727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59"/>
          <p:cNvSpPr txBox="1">
            <a:spLocks noGrp="1"/>
          </p:cNvSpPr>
          <p:nvPr>
            <p:ph type="body" idx="1"/>
          </p:nvPr>
        </p:nvSpPr>
        <p:spPr>
          <a:xfrm>
            <a:off x="311700" y="282425"/>
            <a:ext cx="8520600" cy="456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A policy is a function </a:t>
            </a:r>
            <a:r>
              <a:rPr lang="en" sz="1600" b="1">
                <a:solidFill>
                  <a:schemeClr val="dk1"/>
                </a:solidFill>
                <a:highlight>
                  <a:srgbClr val="FFFFFF"/>
                </a:highlight>
                <a:latin typeface="Georgia"/>
                <a:ea typeface="Georgia"/>
                <a:cs typeface="Georgia"/>
                <a:sym typeface="Georgia"/>
              </a:rPr>
              <a:t>𝜋</a:t>
            </a:r>
            <a:r>
              <a:rPr lang="en" sz="1600" b="1" i="1">
                <a:solidFill>
                  <a:schemeClr val="dk1"/>
                </a:solidFill>
                <a:highlight>
                  <a:srgbClr val="FFFFFF"/>
                </a:highlight>
                <a:latin typeface="Georgia"/>
                <a:ea typeface="Georgia"/>
                <a:cs typeface="Georgia"/>
                <a:sym typeface="Georgia"/>
              </a:rPr>
              <a:t>(a | s,</a:t>
            </a:r>
            <a:r>
              <a:rPr lang="en" sz="1600" b="1">
                <a:solidFill>
                  <a:schemeClr val="dk1"/>
                </a:solidFill>
                <a:highlight>
                  <a:srgbClr val="FFFFFF"/>
                </a:highlight>
                <a:latin typeface="Georgia"/>
                <a:ea typeface="Georgia"/>
                <a:cs typeface="Georgia"/>
                <a:sym typeface="Georgia"/>
              </a:rPr>
              <a:t> 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parameterized by </a:t>
            </a:r>
            <a:r>
              <a:rPr lang="en" sz="1600" b="1">
                <a:solidFill>
                  <a:schemeClr val="dk1"/>
                </a:solidFill>
                <a:highlight>
                  <a:srgbClr val="FFFFFF"/>
                </a:highlight>
                <a:latin typeface="Georgia"/>
                <a:ea typeface="Georgia"/>
                <a:cs typeface="Georgia"/>
                <a:sym typeface="Georgia"/>
              </a:rPr>
              <a:t>𝜃,</a:t>
            </a:r>
            <a:r>
              <a:rPr lang="en" sz="1600"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that outputs a probability distribution over all the actions </a:t>
            </a:r>
            <a:r>
              <a:rPr lang="en" sz="1600" b="1" i="1">
                <a:solidFill>
                  <a:schemeClr val="dk1"/>
                </a:solidFill>
                <a:highlight>
                  <a:srgbClr val="FFFFFF"/>
                </a:highlight>
                <a:latin typeface="Georgia"/>
                <a:ea typeface="Georgia"/>
                <a:cs typeface="Georgia"/>
                <a:sym typeface="Georgia"/>
              </a:rPr>
              <a:t>a</a:t>
            </a:r>
            <a:r>
              <a:rPr lang="en" sz="1600">
                <a:solidFill>
                  <a:schemeClr val="dk1"/>
                </a:solidFill>
                <a:highlight>
                  <a:srgbClr val="FFFFFF"/>
                </a:highlight>
                <a:latin typeface="Georgia"/>
                <a:ea typeface="Georgia"/>
                <a:cs typeface="Georgia"/>
                <a:sym typeface="Georgia"/>
              </a:rPr>
              <a:t> given the current state </a:t>
            </a:r>
            <a:r>
              <a:rPr lang="en" sz="1600" b="1" i="1">
                <a:solidFill>
                  <a:schemeClr val="dk1"/>
                </a:solidFill>
                <a:highlight>
                  <a:srgbClr val="FFFFFF"/>
                </a:highlight>
                <a:latin typeface="Georgia"/>
                <a:ea typeface="Georgia"/>
                <a:cs typeface="Georgia"/>
                <a:sym typeface="Georgia"/>
              </a:rPr>
              <a:t>s </a:t>
            </a:r>
            <a:r>
              <a:rPr lang="en" sz="1600">
                <a:solidFill>
                  <a:schemeClr val="dk1"/>
                </a:solidFill>
                <a:highlight>
                  <a:srgbClr val="FFFFFF"/>
                </a:highlight>
                <a:latin typeface="Georgia"/>
                <a:ea typeface="Georgia"/>
                <a:cs typeface="Georgia"/>
                <a:sym typeface="Georgia"/>
              </a:rPr>
              <a:t>of the agent. </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r>
              <a:rPr lang="en" sz="1600">
                <a:solidFill>
                  <a:schemeClr val="dk1"/>
                </a:solidFill>
                <a:highlight>
                  <a:srgbClr val="FFFFFF"/>
                </a:highlight>
                <a:latin typeface="Georgia"/>
                <a:ea typeface="Georgia"/>
                <a:cs typeface="Georgia"/>
                <a:sym typeface="Georgia"/>
              </a:rPr>
              <a:t>An agent generating text based on a</a:t>
            </a:r>
            <a:r>
              <a:rPr lang="en" sz="1600" b="1">
                <a:solidFill>
                  <a:schemeClr val="dk1"/>
                </a:solidFill>
                <a:highlight>
                  <a:srgbClr val="FFFFFF"/>
                </a:highlight>
                <a:latin typeface="Georgia"/>
                <a:ea typeface="Georgia"/>
                <a:cs typeface="Georgia"/>
                <a:sym typeface="Georgia"/>
              </a:rPr>
              <a:t> policy 𝜋 samples from the set of actions according to the distribution returned by the policy</a:t>
            </a:r>
            <a:r>
              <a:rPr lang="en" sz="1600">
                <a:solidFill>
                  <a:schemeClr val="dk1"/>
                </a:solidFill>
                <a:highlight>
                  <a:srgbClr val="FFFFFF"/>
                </a:highlight>
                <a:latin typeface="Georgia"/>
                <a:ea typeface="Georgia"/>
                <a:cs typeface="Georgia"/>
                <a:sym typeface="Georgia"/>
              </a:rPr>
              <a:t> (As a side-note, this gives us some built-in non-determinism that helps our agent in exploring state space, i.e., it doesn’t just generate the same high reward sentence over and over).</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r>
              <a:rPr lang="en" sz="1600">
                <a:solidFill>
                  <a:schemeClr val="dk1"/>
                </a:solidFill>
                <a:highlight>
                  <a:srgbClr val="FFFFFF"/>
                </a:highlight>
                <a:latin typeface="Georgia"/>
                <a:ea typeface="Georgia"/>
                <a:cs typeface="Georgia"/>
                <a:sym typeface="Georgia"/>
              </a:rPr>
              <a:t>Building a good text generation agent now boils down to the task of finding the optimal policy </a:t>
            </a:r>
            <a:r>
              <a:rPr lang="en" sz="1600" b="1">
                <a:solidFill>
                  <a:schemeClr val="dk1"/>
                </a:solidFill>
                <a:highlight>
                  <a:srgbClr val="FFFFFF"/>
                </a:highlight>
                <a:latin typeface="Georgia"/>
                <a:ea typeface="Georgia"/>
                <a:cs typeface="Georgia"/>
                <a:sym typeface="Georgia"/>
              </a:rPr>
              <a:t>𝜋</a:t>
            </a:r>
            <a:r>
              <a:rPr lang="en" sz="1600" b="1" i="1">
                <a:solidFill>
                  <a:schemeClr val="dk1"/>
                </a:solidFill>
                <a:highlight>
                  <a:srgbClr val="FFFFFF"/>
                </a:highlight>
                <a:latin typeface="Georgia"/>
                <a:ea typeface="Georgia"/>
                <a:cs typeface="Georgia"/>
                <a:sym typeface="Georgia"/>
              </a:rPr>
              <a:t>*</a:t>
            </a:r>
            <a:r>
              <a:rPr lang="en" sz="1600">
                <a:solidFill>
                  <a:schemeClr val="dk1"/>
                </a:solidFill>
                <a:highlight>
                  <a:srgbClr val="FFFFFF"/>
                </a:highlight>
                <a:latin typeface="Georgia"/>
                <a:ea typeface="Georgia"/>
                <a:cs typeface="Georgia"/>
                <a:sym typeface="Georgia"/>
              </a:rPr>
              <a:t>. In other words, we want to find the optimal parameter </a:t>
            </a:r>
            <a:r>
              <a:rPr lang="en" sz="1600" b="1">
                <a:solidFill>
                  <a:schemeClr val="dk1"/>
                </a:solidFill>
                <a:highlight>
                  <a:srgbClr val="FFFFFF"/>
                </a:highlight>
                <a:latin typeface="Georgia"/>
                <a:ea typeface="Georgia"/>
                <a:cs typeface="Georgia"/>
                <a:sym typeface="Georgia"/>
              </a:rPr>
              <a:t>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that maximizes some (will be defined later) performance measure </a:t>
            </a:r>
            <a:r>
              <a:rPr lang="en" sz="1600" b="1" i="1">
                <a:solidFill>
                  <a:schemeClr val="dk1"/>
                </a:solidFill>
                <a:highlight>
                  <a:srgbClr val="FFFFFF"/>
                </a:highlight>
                <a:latin typeface="Georgia"/>
                <a:ea typeface="Georgia"/>
                <a:cs typeface="Georgia"/>
                <a:sym typeface="Georgia"/>
              </a:rPr>
              <a:t>J(</a:t>
            </a:r>
            <a:r>
              <a:rPr lang="en" sz="1600" b="1">
                <a:solidFill>
                  <a:schemeClr val="dk1"/>
                </a:solidFill>
                <a:highlight>
                  <a:srgbClr val="FFFFFF"/>
                </a:highlight>
                <a:latin typeface="Georgia"/>
                <a:ea typeface="Georgia"/>
                <a:cs typeface="Georgia"/>
                <a:sym typeface="Georgia"/>
              </a:rPr>
              <a:t>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of our agent.</a:t>
            </a:r>
            <a:endParaRPr sz="16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Policy Gradients</a:t>
            </a:r>
            <a:endParaRPr/>
          </a:p>
        </p:txBody>
      </p:sp>
      <p:sp>
        <p:nvSpPr>
          <p:cNvPr id="365" name="Google Shape;365;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Policy gradient methods are a particular class of policy optimization methods for finding the optimal parameter </a:t>
            </a:r>
            <a:r>
              <a:rPr lang="en" sz="1600" b="1">
                <a:solidFill>
                  <a:schemeClr val="dk1"/>
                </a:solidFill>
                <a:highlight>
                  <a:srgbClr val="FFFFFF"/>
                </a:highlight>
                <a:latin typeface="Georgia"/>
                <a:ea typeface="Georgia"/>
                <a:cs typeface="Georgia"/>
                <a:sym typeface="Georgia"/>
              </a:rPr>
              <a:t>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that are based on finding the gradient of some performance measure </a:t>
            </a:r>
            <a:r>
              <a:rPr lang="en" sz="1600" b="1" i="1">
                <a:solidFill>
                  <a:schemeClr val="dk1"/>
                </a:solidFill>
                <a:highlight>
                  <a:srgbClr val="FFFFFF"/>
                </a:highlight>
                <a:latin typeface="Georgia"/>
                <a:ea typeface="Georgia"/>
                <a:cs typeface="Georgia"/>
                <a:sym typeface="Georgia"/>
              </a:rPr>
              <a:t>J(</a:t>
            </a:r>
            <a:r>
              <a:rPr lang="en" sz="1600" b="1">
                <a:solidFill>
                  <a:schemeClr val="dk1"/>
                </a:solidFill>
                <a:highlight>
                  <a:srgbClr val="FFFFFF"/>
                </a:highlight>
                <a:latin typeface="Georgia"/>
                <a:ea typeface="Georgia"/>
                <a:cs typeface="Georgia"/>
                <a:sym typeface="Georgia"/>
              </a:rPr>
              <a:t>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with respect to </a:t>
            </a:r>
            <a:r>
              <a:rPr lang="en" sz="1600" b="1">
                <a:solidFill>
                  <a:schemeClr val="dk1"/>
                </a:solidFill>
                <a:highlight>
                  <a:srgbClr val="FFFFFF"/>
                </a:highlight>
                <a:latin typeface="Georgia"/>
                <a:ea typeface="Georgia"/>
                <a:cs typeface="Georgia"/>
                <a:sym typeface="Georgia"/>
              </a:rPr>
              <a:t>𝜃</a:t>
            </a:r>
            <a:r>
              <a:rPr lang="en" sz="1600">
                <a:solidFill>
                  <a:schemeClr val="dk1"/>
                </a:solidFill>
                <a:highlight>
                  <a:srgbClr val="FFFFFF"/>
                </a:highlight>
                <a:latin typeface="Georgia"/>
                <a:ea typeface="Georgia"/>
                <a:cs typeface="Georgia"/>
                <a:sym typeface="Georgia"/>
              </a:rPr>
              <a:t>. So, in order to find the optimal parameter, we perform </a:t>
            </a:r>
            <a:r>
              <a:rPr lang="en" sz="1600" i="1" u="sng">
                <a:solidFill>
                  <a:schemeClr val="hlink"/>
                </a:solidFill>
                <a:highlight>
                  <a:srgbClr val="FFFFFF"/>
                </a:highlight>
                <a:latin typeface="Georgia"/>
                <a:ea typeface="Georgia"/>
                <a:cs typeface="Georgia"/>
                <a:sym typeface="Georgia"/>
                <a:hlinkClick r:id="rId3"/>
              </a:rPr>
              <a:t>gradient ascent</a:t>
            </a:r>
            <a:r>
              <a:rPr lang="en" sz="1600"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on </a:t>
            </a:r>
            <a:r>
              <a:rPr lang="en" sz="1600" b="1" i="1">
                <a:solidFill>
                  <a:schemeClr val="dk1"/>
                </a:solidFill>
                <a:highlight>
                  <a:srgbClr val="FFFFFF"/>
                </a:highlight>
                <a:latin typeface="Georgia"/>
                <a:ea typeface="Georgia"/>
                <a:cs typeface="Georgia"/>
                <a:sym typeface="Georgia"/>
              </a:rPr>
              <a:t>J </a:t>
            </a:r>
            <a:r>
              <a:rPr lang="en" sz="1600">
                <a:solidFill>
                  <a:schemeClr val="dk1"/>
                </a:solidFill>
                <a:highlight>
                  <a:srgbClr val="FFFFFF"/>
                </a:highlight>
                <a:latin typeface="Georgia"/>
                <a:ea typeface="Georgia"/>
                <a:cs typeface="Georgia"/>
                <a:sym typeface="Georgia"/>
              </a:rPr>
              <a:t>as:</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lnSpc>
                <a:spcPct val="158000"/>
              </a:lnSpc>
              <a:spcBef>
                <a:spcPts val="2900"/>
              </a:spcBef>
              <a:spcAft>
                <a:spcPts val="0"/>
              </a:spcAft>
              <a:buClr>
                <a:schemeClr val="dk1"/>
              </a:buClr>
              <a:buSzPts val="1100"/>
              <a:buFont typeface="Arial"/>
              <a:buNone/>
            </a:pPr>
            <a:r>
              <a:rPr lang="en" sz="1600">
                <a:solidFill>
                  <a:schemeClr val="dk1"/>
                </a:solidFill>
                <a:latin typeface="Georgia"/>
                <a:ea typeface="Georgia"/>
                <a:cs typeface="Georgia"/>
                <a:sym typeface="Georgia"/>
              </a:rPr>
              <a:t>where the caret (^) on the gradient signifies that it is an approximation of the gradient.</a:t>
            </a:r>
            <a:endParaRPr sz="1600">
              <a:solidFill>
                <a:schemeClr val="dk1"/>
              </a:solidFill>
              <a:latin typeface="Georgia"/>
              <a:ea typeface="Georgia"/>
              <a:cs typeface="Georgia"/>
              <a:sym typeface="Georgia"/>
            </a:endParaRPr>
          </a:p>
          <a:p>
            <a:pPr marL="0" lvl="0" indent="0" algn="l" rtl="0">
              <a:lnSpc>
                <a:spcPct val="158000"/>
              </a:lnSpc>
              <a:spcBef>
                <a:spcPts val="2200"/>
              </a:spcBef>
              <a:spcAft>
                <a:spcPts val="0"/>
              </a:spcAft>
              <a:buClr>
                <a:schemeClr val="dk1"/>
              </a:buClr>
              <a:buSzPts val="1100"/>
              <a:buFont typeface="Arial"/>
              <a:buNone/>
            </a:pPr>
            <a:r>
              <a:rPr lang="en" sz="1600">
                <a:solidFill>
                  <a:schemeClr val="dk1"/>
                </a:solidFill>
                <a:latin typeface="Georgia"/>
                <a:ea typeface="Georgia"/>
                <a:cs typeface="Georgia"/>
                <a:sym typeface="Georgia"/>
              </a:rPr>
              <a:t>So, how do we go about approximating the gradient? The answer is provided by the </a:t>
            </a:r>
            <a:r>
              <a:rPr lang="en" sz="1600" i="1">
                <a:solidFill>
                  <a:schemeClr val="dk1"/>
                </a:solidFill>
                <a:latin typeface="Georgia"/>
                <a:ea typeface="Georgia"/>
                <a:cs typeface="Georgia"/>
                <a:sym typeface="Georgia"/>
              </a:rPr>
              <a:t>policy gradient theorem. </a:t>
            </a:r>
            <a:r>
              <a:rPr lang="en" sz="1600">
                <a:solidFill>
                  <a:schemeClr val="dk1"/>
                </a:solidFill>
                <a:latin typeface="Georgia"/>
                <a:ea typeface="Georgia"/>
                <a:cs typeface="Georgia"/>
                <a:sym typeface="Georgia"/>
              </a:rPr>
              <a:t>T</a:t>
            </a:r>
            <a:endParaRPr sz="1600">
              <a:solidFill>
                <a:schemeClr val="dk1"/>
              </a:solidFill>
              <a:latin typeface="Georgia"/>
              <a:ea typeface="Georgia"/>
              <a:cs typeface="Georgia"/>
              <a:sym typeface="Georgia"/>
            </a:endParaRPr>
          </a:p>
          <a:p>
            <a:pPr marL="0" lvl="0" indent="0" algn="l" rtl="0">
              <a:spcBef>
                <a:spcPts val="0"/>
              </a:spcBef>
              <a:spcAft>
                <a:spcPts val="1600"/>
              </a:spcAft>
              <a:buNone/>
            </a:pPr>
            <a:endParaRPr sz="1600">
              <a:solidFill>
                <a:schemeClr val="dk1"/>
              </a:solidFill>
              <a:highlight>
                <a:srgbClr val="FFFFFF"/>
              </a:highlight>
              <a:latin typeface="Georgia"/>
              <a:ea typeface="Georgia"/>
              <a:cs typeface="Georgia"/>
              <a:sym typeface="Georgia"/>
            </a:endParaRPr>
          </a:p>
        </p:txBody>
      </p:sp>
      <p:pic>
        <p:nvPicPr>
          <p:cNvPr id="366" name="Google Shape;366;p60"/>
          <p:cNvPicPr preferRelativeResize="0"/>
          <p:nvPr/>
        </p:nvPicPr>
        <p:blipFill>
          <a:blip r:embed="rId4">
            <a:alphaModFix/>
          </a:blip>
          <a:stretch>
            <a:fillRect/>
          </a:stretch>
        </p:blipFill>
        <p:spPr>
          <a:xfrm>
            <a:off x="2135950" y="2571750"/>
            <a:ext cx="2996225" cy="6684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1"/>
          <p:cNvSpPr txBox="1">
            <a:spLocks noGrp="1"/>
          </p:cNvSpPr>
          <p:nvPr>
            <p:ph type="title"/>
          </p:nvPr>
        </p:nvSpPr>
        <p:spPr>
          <a:xfrm>
            <a:off x="311700" y="1447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Policy Gradients</a:t>
            </a:r>
            <a:endParaRPr/>
          </a:p>
        </p:txBody>
      </p:sp>
      <p:sp>
        <p:nvSpPr>
          <p:cNvPr id="372" name="Google Shape;372;p61"/>
          <p:cNvSpPr txBox="1">
            <a:spLocks noGrp="1"/>
          </p:cNvSpPr>
          <p:nvPr>
            <p:ph type="body" idx="1"/>
          </p:nvPr>
        </p:nvSpPr>
        <p:spPr>
          <a:xfrm>
            <a:off x="471900" y="1318800"/>
            <a:ext cx="8520600" cy="3416400"/>
          </a:xfrm>
          <a:prstGeom prst="rect">
            <a:avLst/>
          </a:prstGeom>
        </p:spPr>
        <p:txBody>
          <a:bodyPr spcFirstLastPara="1" wrap="square" lIns="91425" tIns="91425" rIns="91425" bIns="91425" anchor="t" anchorCtr="0">
            <a:noAutofit/>
          </a:bodyPr>
          <a:lstStyle/>
          <a:p>
            <a:pPr marL="0" lvl="0" indent="0" algn="l" rtl="0">
              <a:lnSpc>
                <a:spcPct val="158000"/>
              </a:lnSpc>
              <a:spcBef>
                <a:spcPts val="0"/>
              </a:spcBef>
              <a:spcAft>
                <a:spcPts val="0"/>
              </a:spcAft>
              <a:buNone/>
            </a:pPr>
            <a:r>
              <a:rPr lang="en" sz="1600" b="1">
                <a:solidFill>
                  <a:schemeClr val="dk1"/>
                </a:solidFill>
                <a:latin typeface="Georgia"/>
                <a:ea typeface="Georgia"/>
                <a:cs typeface="Georgia"/>
                <a:sym typeface="Georgia"/>
              </a:rPr>
              <a:t>𝜇</a:t>
            </a:r>
            <a:r>
              <a:rPr lang="en" sz="1600" b="1" i="1">
                <a:solidFill>
                  <a:schemeClr val="dk1"/>
                </a:solidFill>
                <a:latin typeface="Georgia"/>
                <a:ea typeface="Georgia"/>
                <a:cs typeface="Georgia"/>
                <a:sym typeface="Georgia"/>
              </a:rPr>
              <a:t>(s)</a:t>
            </a:r>
            <a:r>
              <a:rPr lang="en" sz="1600">
                <a:solidFill>
                  <a:schemeClr val="dk1"/>
                </a:solidFill>
                <a:latin typeface="Georgia"/>
                <a:ea typeface="Georgia"/>
                <a:cs typeface="Georgia"/>
                <a:sym typeface="Georgia"/>
              </a:rPr>
              <a:t> is a measure of </a:t>
            </a:r>
            <a:r>
              <a:rPr lang="en" sz="1600">
                <a:solidFill>
                  <a:schemeClr val="dk1"/>
                </a:solidFill>
                <a:highlight>
                  <a:srgbClr val="FFFF00"/>
                </a:highlight>
                <a:latin typeface="Georgia"/>
                <a:ea typeface="Georgia"/>
                <a:cs typeface="Georgia"/>
                <a:sym typeface="Georgia"/>
              </a:rPr>
              <a:t>how often the agent is likely to visit state </a:t>
            </a:r>
            <a:r>
              <a:rPr lang="en" sz="1600" b="1" i="1">
                <a:solidFill>
                  <a:schemeClr val="dk1"/>
                </a:solidFill>
                <a:highlight>
                  <a:srgbClr val="FFFF00"/>
                </a:highlight>
                <a:latin typeface="Georgia"/>
                <a:ea typeface="Georgia"/>
                <a:cs typeface="Georgia"/>
                <a:sym typeface="Georgia"/>
              </a:rPr>
              <a:t>s</a:t>
            </a:r>
            <a:r>
              <a:rPr lang="en" sz="1600">
                <a:solidFill>
                  <a:schemeClr val="dk1"/>
                </a:solidFill>
                <a:highlight>
                  <a:srgbClr val="FFFF00"/>
                </a:highlight>
                <a:latin typeface="Georgia"/>
                <a:ea typeface="Georgia"/>
                <a:cs typeface="Georgia"/>
                <a:sym typeface="Georgia"/>
              </a:rPr>
              <a:t> </a:t>
            </a:r>
            <a:r>
              <a:rPr lang="en" sz="1600">
                <a:solidFill>
                  <a:schemeClr val="dk1"/>
                </a:solidFill>
                <a:latin typeface="Georgia"/>
                <a:ea typeface="Georgia"/>
                <a:cs typeface="Georgia"/>
                <a:sym typeface="Georgia"/>
              </a:rPr>
              <a:t>(across a lot of episodes) if it follows policy </a:t>
            </a:r>
            <a:r>
              <a:rPr lang="en" sz="1600" b="1">
                <a:solidFill>
                  <a:schemeClr val="dk1"/>
                </a:solidFill>
                <a:latin typeface="Georgia"/>
                <a:ea typeface="Georgia"/>
                <a:cs typeface="Georgia"/>
                <a:sym typeface="Georgia"/>
              </a:rPr>
              <a:t>𝜋</a:t>
            </a:r>
            <a:r>
              <a:rPr lang="en" sz="1600">
                <a:solidFill>
                  <a:schemeClr val="dk1"/>
                </a:solidFill>
                <a:latin typeface="Georgia"/>
                <a:ea typeface="Georgia"/>
                <a:cs typeface="Georgia"/>
                <a:sym typeface="Georgia"/>
              </a:rPr>
              <a:t>.</a:t>
            </a:r>
            <a:r>
              <a:rPr lang="en" sz="1600" b="1">
                <a:solidFill>
                  <a:schemeClr val="dk1"/>
                </a:solidFill>
                <a:latin typeface="Georgia"/>
                <a:ea typeface="Georgia"/>
                <a:cs typeface="Georgia"/>
                <a:sym typeface="Georgia"/>
              </a:rPr>
              <a:t> </a:t>
            </a:r>
            <a:r>
              <a:rPr lang="en" sz="1600">
                <a:solidFill>
                  <a:schemeClr val="dk1"/>
                </a:solidFill>
                <a:latin typeface="Georgia"/>
                <a:ea typeface="Georgia"/>
                <a:cs typeface="Georgia"/>
                <a:sym typeface="Georgia"/>
              </a:rPr>
              <a:t>It is normalized by its sum over all states to give us a probability measure.</a:t>
            </a:r>
            <a:r>
              <a:rPr lang="en" sz="1600" b="1">
                <a:solidFill>
                  <a:schemeClr val="dk1"/>
                </a:solidFill>
                <a:latin typeface="Georgia"/>
                <a:ea typeface="Georgia"/>
                <a:cs typeface="Georgia"/>
                <a:sym typeface="Georgia"/>
              </a:rPr>
              <a:t> </a:t>
            </a:r>
            <a:r>
              <a:rPr lang="en" sz="1600">
                <a:solidFill>
                  <a:schemeClr val="dk1"/>
                </a:solidFill>
                <a:latin typeface="Georgia"/>
                <a:ea typeface="Georgia"/>
                <a:cs typeface="Georgia"/>
                <a:sym typeface="Georgia"/>
              </a:rPr>
              <a:t>You might be wondering how we could possibly calculate that, but don’t worry, it conveniently disappears. </a:t>
            </a:r>
            <a:endParaRPr sz="1600">
              <a:solidFill>
                <a:schemeClr val="dk1"/>
              </a:solidFill>
              <a:latin typeface="Georgia"/>
              <a:ea typeface="Georgia"/>
              <a:cs typeface="Georgia"/>
              <a:sym typeface="Georgia"/>
            </a:endParaRPr>
          </a:p>
          <a:p>
            <a:pPr marL="0" lvl="0" indent="0" algn="l" rtl="0">
              <a:lnSpc>
                <a:spcPct val="158000"/>
              </a:lnSpc>
              <a:spcBef>
                <a:spcPts val="1100"/>
              </a:spcBef>
              <a:spcAft>
                <a:spcPts val="0"/>
              </a:spcAft>
              <a:buNone/>
            </a:pPr>
            <a:r>
              <a:rPr lang="en" sz="1600" b="1" i="1">
                <a:solidFill>
                  <a:schemeClr val="dk1"/>
                </a:solidFill>
                <a:latin typeface="Georgia"/>
                <a:ea typeface="Georgia"/>
                <a:cs typeface="Georgia"/>
                <a:sym typeface="Georgia"/>
              </a:rPr>
              <a:t>q(s, a) </a:t>
            </a:r>
            <a:r>
              <a:rPr lang="en" sz="1600">
                <a:solidFill>
                  <a:schemeClr val="dk1"/>
                </a:solidFill>
                <a:latin typeface="Georgia"/>
                <a:ea typeface="Georgia"/>
                <a:cs typeface="Georgia"/>
                <a:sym typeface="Georgia"/>
              </a:rPr>
              <a:t>is a measure of the </a:t>
            </a:r>
            <a:r>
              <a:rPr lang="en" sz="1600">
                <a:solidFill>
                  <a:schemeClr val="dk1"/>
                </a:solidFill>
                <a:highlight>
                  <a:srgbClr val="EA9999"/>
                </a:highlight>
                <a:latin typeface="Georgia"/>
                <a:ea typeface="Georgia"/>
                <a:cs typeface="Georgia"/>
                <a:sym typeface="Georgia"/>
              </a:rPr>
              <a:t>“quality” (can be thought of as value) of action </a:t>
            </a:r>
            <a:r>
              <a:rPr lang="en" sz="1600" b="1" i="1">
                <a:solidFill>
                  <a:schemeClr val="dk1"/>
                </a:solidFill>
                <a:highlight>
                  <a:srgbClr val="EA9999"/>
                </a:highlight>
                <a:latin typeface="Georgia"/>
                <a:ea typeface="Georgia"/>
                <a:cs typeface="Georgia"/>
                <a:sym typeface="Georgia"/>
              </a:rPr>
              <a:t>a</a:t>
            </a:r>
            <a:r>
              <a:rPr lang="en" sz="1600">
                <a:solidFill>
                  <a:schemeClr val="dk1"/>
                </a:solidFill>
                <a:highlight>
                  <a:srgbClr val="EA9999"/>
                </a:highlight>
                <a:latin typeface="Georgia"/>
                <a:ea typeface="Georgia"/>
                <a:cs typeface="Georgia"/>
                <a:sym typeface="Georgia"/>
              </a:rPr>
              <a:t> taken from state </a:t>
            </a:r>
            <a:r>
              <a:rPr lang="en" sz="1600" b="1" i="1">
                <a:solidFill>
                  <a:schemeClr val="dk1"/>
                </a:solidFill>
                <a:highlight>
                  <a:srgbClr val="EA9999"/>
                </a:highlight>
                <a:latin typeface="Georgia"/>
                <a:ea typeface="Georgia"/>
                <a:cs typeface="Georgia"/>
                <a:sym typeface="Georgia"/>
              </a:rPr>
              <a:t>s.</a:t>
            </a:r>
            <a:r>
              <a:rPr lang="en" sz="1600" b="1" i="1">
                <a:solidFill>
                  <a:schemeClr val="dk1"/>
                </a:solidFill>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Now, the RHS of the policy gradient theorem is a summation over all states and all actions. But, we want an efficient algorithm that will estimate this quantity using just a single sample </a:t>
            </a:r>
            <a:r>
              <a:rPr lang="en" sz="1600" b="1" i="1">
                <a:solidFill>
                  <a:schemeClr val="dk1"/>
                </a:solidFill>
                <a:highlight>
                  <a:srgbClr val="FFFFFF"/>
                </a:highlight>
                <a:latin typeface="Georgia"/>
                <a:ea typeface="Georgia"/>
                <a:cs typeface="Georgia"/>
                <a:sym typeface="Georgia"/>
              </a:rPr>
              <a:t>(S_t, A_t)</a:t>
            </a:r>
            <a:r>
              <a:rPr lang="en" sz="1600">
                <a:solidFill>
                  <a:schemeClr val="dk1"/>
                </a:solidFill>
                <a:highlight>
                  <a:srgbClr val="FFFFFF"/>
                </a:highlight>
                <a:latin typeface="Georgia"/>
                <a:ea typeface="Georgia"/>
                <a:cs typeface="Georgia"/>
                <a:sym typeface="Georgia"/>
              </a:rPr>
              <a:t>, i.e., the state and action taken at time step </a:t>
            </a:r>
            <a:r>
              <a:rPr lang="en" sz="1600" b="1" i="1">
                <a:solidFill>
                  <a:schemeClr val="dk1"/>
                </a:solidFill>
                <a:highlight>
                  <a:srgbClr val="FFFFFF"/>
                </a:highlight>
                <a:latin typeface="Georgia"/>
                <a:ea typeface="Georgia"/>
                <a:cs typeface="Georgia"/>
                <a:sym typeface="Georgia"/>
              </a:rPr>
              <a:t>t </a:t>
            </a:r>
            <a:r>
              <a:rPr lang="en" sz="1600">
                <a:solidFill>
                  <a:schemeClr val="dk1"/>
                </a:solidFill>
                <a:highlight>
                  <a:srgbClr val="FFFFFF"/>
                </a:highlight>
                <a:latin typeface="Georgia"/>
                <a:ea typeface="Georgia"/>
                <a:cs typeface="Georgia"/>
                <a:sym typeface="Georgia"/>
              </a:rPr>
              <a:t>while following the policy</a:t>
            </a:r>
            <a:r>
              <a:rPr lang="en" sz="1600" b="1" i="1">
                <a:solidFill>
                  <a:schemeClr val="dk1"/>
                </a:solidFill>
                <a:highlight>
                  <a:srgbClr val="FFFFFF"/>
                </a:highlight>
                <a:latin typeface="Georgia"/>
                <a:ea typeface="Georgia"/>
                <a:cs typeface="Georgia"/>
                <a:sym typeface="Georgia"/>
              </a:rPr>
              <a:t> </a:t>
            </a:r>
            <a:r>
              <a:rPr lang="en" sz="1600" b="1">
                <a:solidFill>
                  <a:schemeClr val="dk1"/>
                </a:solidFill>
                <a:highlight>
                  <a:srgbClr val="FFFFFF"/>
                </a:highlight>
                <a:latin typeface="Georgia"/>
                <a:ea typeface="Georgia"/>
                <a:cs typeface="Georgia"/>
                <a:sym typeface="Georgia"/>
              </a:rPr>
              <a:t>𝜋. </a:t>
            </a:r>
            <a:r>
              <a:rPr lang="en" sz="1600">
                <a:solidFill>
                  <a:schemeClr val="dk1"/>
                </a:solidFill>
                <a:highlight>
                  <a:srgbClr val="FFFFFF"/>
                </a:highlight>
                <a:latin typeface="Georgia"/>
                <a:ea typeface="Georgia"/>
                <a:cs typeface="Georgia"/>
                <a:sym typeface="Georgia"/>
              </a:rPr>
              <a:t>This is where the REINFORCE algorithm for calculating policy gradients comes in handy</a:t>
            </a:r>
            <a:endParaRPr sz="1600" b="1" i="1">
              <a:solidFill>
                <a:schemeClr val="dk1"/>
              </a:solidFill>
              <a:latin typeface="Georgia"/>
              <a:ea typeface="Georgia"/>
              <a:cs typeface="Georgia"/>
              <a:sym typeface="Georgia"/>
            </a:endParaRPr>
          </a:p>
          <a:p>
            <a:pPr marL="0" lvl="0" indent="0" algn="l" rtl="0">
              <a:spcBef>
                <a:spcPts val="1100"/>
              </a:spcBef>
              <a:spcAft>
                <a:spcPts val="1600"/>
              </a:spcAft>
              <a:buNone/>
            </a:pPr>
            <a:endParaRPr/>
          </a:p>
        </p:txBody>
      </p:sp>
      <p:pic>
        <p:nvPicPr>
          <p:cNvPr id="373" name="Google Shape;373;p61"/>
          <p:cNvPicPr preferRelativeResize="0"/>
          <p:nvPr/>
        </p:nvPicPr>
        <p:blipFill>
          <a:blip r:embed="rId3">
            <a:alphaModFix/>
          </a:blip>
          <a:stretch>
            <a:fillRect/>
          </a:stretch>
        </p:blipFill>
        <p:spPr>
          <a:xfrm>
            <a:off x="2859320" y="646675"/>
            <a:ext cx="3745768" cy="5727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Reinforcment Algorithm</a:t>
            </a:r>
            <a:endParaRPr/>
          </a:p>
        </p:txBody>
      </p:sp>
      <p:sp>
        <p:nvSpPr>
          <p:cNvPr id="379" name="Google Shape;379;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r>
              <a:rPr lang="en" sz="1600">
                <a:solidFill>
                  <a:schemeClr val="dk1"/>
                </a:solidFill>
                <a:highlight>
                  <a:srgbClr val="FFFFFF"/>
                </a:highlight>
                <a:latin typeface="Georgia"/>
                <a:ea typeface="Georgia"/>
                <a:cs typeface="Georgia"/>
                <a:sym typeface="Georgia"/>
              </a:rPr>
              <a:t>Notice that </a:t>
            </a:r>
            <a:r>
              <a:rPr lang="en" sz="1600" b="1">
                <a:solidFill>
                  <a:schemeClr val="dk1"/>
                </a:solidFill>
                <a:highlight>
                  <a:srgbClr val="FFFFFF"/>
                </a:highlight>
                <a:latin typeface="Georgia"/>
                <a:ea typeface="Georgia"/>
                <a:cs typeface="Georgia"/>
                <a:sym typeface="Georgia"/>
              </a:rPr>
              <a:t>𝜇</a:t>
            </a:r>
            <a:r>
              <a:rPr lang="en" sz="1600" b="1" i="1">
                <a:solidFill>
                  <a:schemeClr val="dk1"/>
                </a:solidFill>
                <a:highlight>
                  <a:srgbClr val="FFFFFF"/>
                </a:highlight>
                <a:latin typeface="Georgia"/>
                <a:ea typeface="Georgia"/>
                <a:cs typeface="Georgia"/>
                <a:sym typeface="Georgia"/>
              </a:rPr>
              <a:t>(s) </a:t>
            </a:r>
            <a:r>
              <a:rPr lang="en" sz="1600">
                <a:solidFill>
                  <a:schemeClr val="dk1"/>
                </a:solidFill>
                <a:highlight>
                  <a:srgbClr val="FFFFFF"/>
                </a:highlight>
                <a:latin typeface="Georgia"/>
                <a:ea typeface="Georgia"/>
                <a:cs typeface="Georgia"/>
                <a:sym typeface="Georgia"/>
              </a:rPr>
              <a:t>is essentially the probability of state </a:t>
            </a:r>
            <a:r>
              <a:rPr lang="en" sz="1600" b="1" i="1">
                <a:solidFill>
                  <a:schemeClr val="dk1"/>
                </a:solidFill>
                <a:highlight>
                  <a:srgbClr val="FFFFFF"/>
                </a:highlight>
                <a:latin typeface="Georgia"/>
                <a:ea typeface="Georgia"/>
                <a:cs typeface="Georgia"/>
                <a:sym typeface="Georgia"/>
              </a:rPr>
              <a:t>s</a:t>
            </a:r>
            <a:r>
              <a:rPr lang="en" sz="1600">
                <a:solidFill>
                  <a:schemeClr val="dk1"/>
                </a:solidFill>
                <a:highlight>
                  <a:srgbClr val="FFFFFF"/>
                </a:highlight>
                <a:latin typeface="Georgia"/>
                <a:ea typeface="Georgia"/>
                <a:cs typeface="Georgia"/>
                <a:sym typeface="Georgia"/>
              </a:rPr>
              <a:t> occurring while following policy</a:t>
            </a:r>
            <a:r>
              <a:rPr lang="en" sz="1600" b="1" i="1">
                <a:solidFill>
                  <a:schemeClr val="dk1"/>
                </a:solidFill>
                <a:highlight>
                  <a:srgbClr val="FFFFFF"/>
                </a:highlight>
                <a:latin typeface="Georgia"/>
                <a:ea typeface="Georgia"/>
                <a:cs typeface="Georgia"/>
                <a:sym typeface="Georgia"/>
              </a:rPr>
              <a:t> </a:t>
            </a:r>
            <a:r>
              <a:rPr lang="en" sz="1600" b="1">
                <a:solidFill>
                  <a:schemeClr val="dk1"/>
                </a:solidFill>
                <a:highlight>
                  <a:srgbClr val="FFFFFF"/>
                </a:highlight>
                <a:latin typeface="Georgia"/>
                <a:ea typeface="Georgia"/>
                <a:cs typeface="Georgia"/>
                <a:sym typeface="Georgia"/>
              </a:rPr>
              <a:t>𝜋</a:t>
            </a:r>
            <a:r>
              <a:rPr lang="en" sz="1600">
                <a:solidFill>
                  <a:schemeClr val="dk1"/>
                </a:solidFill>
                <a:highlight>
                  <a:srgbClr val="FFFFFF"/>
                </a:highlight>
                <a:latin typeface="Georgia"/>
                <a:ea typeface="Georgia"/>
                <a:cs typeface="Georgia"/>
                <a:sym typeface="Georgia"/>
              </a:rPr>
              <a:t>. So, the outer summation is just an expectation (over </a:t>
            </a:r>
            <a:r>
              <a:rPr lang="en" sz="1600" b="1">
                <a:solidFill>
                  <a:schemeClr val="dk1"/>
                </a:solidFill>
                <a:highlight>
                  <a:srgbClr val="FFFFFF"/>
                </a:highlight>
                <a:latin typeface="Georgia"/>
                <a:ea typeface="Georgia"/>
                <a:cs typeface="Georgia"/>
                <a:sym typeface="Georgia"/>
              </a:rPr>
              <a:t>𝜋</a:t>
            </a:r>
            <a:r>
              <a:rPr lang="en" sz="1600">
                <a:solidFill>
                  <a:schemeClr val="dk1"/>
                </a:solidFill>
                <a:highlight>
                  <a:srgbClr val="FFFFFF"/>
                </a:highlight>
                <a:latin typeface="Georgia"/>
                <a:ea typeface="Georgia"/>
                <a:cs typeface="Georgia"/>
                <a:sym typeface="Georgia"/>
              </a:rPr>
              <a:t>)</a:t>
            </a:r>
            <a:r>
              <a:rPr lang="en" sz="1600" b="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of the value of the inner summation.</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lnSpc>
                <a:spcPct val="158000"/>
              </a:lnSpc>
              <a:spcBef>
                <a:spcPts val="2900"/>
              </a:spcBef>
              <a:spcAft>
                <a:spcPts val="0"/>
              </a:spcAft>
              <a:buNone/>
            </a:pPr>
            <a:r>
              <a:rPr lang="en" sz="1600">
                <a:solidFill>
                  <a:schemeClr val="dk1"/>
                </a:solidFill>
                <a:latin typeface="Georgia"/>
                <a:ea typeface="Georgia"/>
                <a:cs typeface="Georgia"/>
                <a:sym typeface="Georgia"/>
              </a:rPr>
              <a:t>So why not do the same thing for the inner summation? To do this, we multiply and divide by </a:t>
            </a:r>
            <a:r>
              <a:rPr lang="en" sz="1600" b="1">
                <a:solidFill>
                  <a:schemeClr val="dk1"/>
                </a:solidFill>
                <a:latin typeface="Georgia"/>
                <a:ea typeface="Georgia"/>
                <a:cs typeface="Georgia"/>
                <a:sym typeface="Georgia"/>
              </a:rPr>
              <a:t>𝜋</a:t>
            </a:r>
            <a:r>
              <a:rPr lang="en" sz="1600" b="1" i="1">
                <a:solidFill>
                  <a:schemeClr val="dk1"/>
                </a:solidFill>
                <a:latin typeface="Georgia"/>
                <a:ea typeface="Georgia"/>
                <a:cs typeface="Georgia"/>
                <a:sym typeface="Georgia"/>
              </a:rPr>
              <a:t>(a | S_t,</a:t>
            </a:r>
            <a:r>
              <a:rPr lang="en" sz="1600" b="1">
                <a:solidFill>
                  <a:schemeClr val="dk1"/>
                </a:solidFill>
                <a:latin typeface="Georgia"/>
                <a:ea typeface="Georgia"/>
                <a:cs typeface="Georgia"/>
                <a:sym typeface="Georgia"/>
              </a:rPr>
              <a:t> 𝜃</a:t>
            </a:r>
            <a:r>
              <a:rPr lang="en" sz="1600" b="1" i="1">
                <a:solidFill>
                  <a:schemeClr val="dk1"/>
                </a:solidFill>
                <a:latin typeface="Georgia"/>
                <a:ea typeface="Georgia"/>
                <a:cs typeface="Georgia"/>
                <a:sym typeface="Georgia"/>
              </a:rPr>
              <a:t>)</a:t>
            </a:r>
            <a:r>
              <a:rPr lang="en" sz="1600" i="1">
                <a:solidFill>
                  <a:schemeClr val="dk1"/>
                </a:solidFill>
                <a:latin typeface="Georgia"/>
                <a:ea typeface="Georgia"/>
                <a:cs typeface="Georgia"/>
                <a:sym typeface="Georgia"/>
              </a:rPr>
              <a:t>.</a:t>
            </a:r>
            <a:endParaRPr sz="1600" i="1">
              <a:solidFill>
                <a:schemeClr val="dk1"/>
              </a:solidFill>
              <a:latin typeface="Georgia"/>
              <a:ea typeface="Georgia"/>
              <a:cs typeface="Georgia"/>
              <a:sym typeface="Georgia"/>
            </a:endParaRPr>
          </a:p>
          <a:p>
            <a:pPr marL="0" lvl="0" indent="0" algn="l" rtl="0">
              <a:lnSpc>
                <a:spcPct val="158000"/>
              </a:lnSpc>
              <a:spcBef>
                <a:spcPts val="2900"/>
              </a:spcBef>
              <a:spcAft>
                <a:spcPts val="0"/>
              </a:spcAft>
              <a:buClr>
                <a:schemeClr val="dk1"/>
              </a:buClr>
              <a:buSzPts val="1100"/>
              <a:buFont typeface="Arial"/>
              <a:buNone/>
            </a:pPr>
            <a:endParaRPr sz="1600" i="1">
              <a:solidFill>
                <a:schemeClr val="dk1"/>
              </a:solidFill>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endParaRPr sz="1100" i="1">
              <a:solidFill>
                <a:schemeClr val="dk1"/>
              </a:solidFill>
            </a:endParaRPr>
          </a:p>
          <a:p>
            <a:pPr marL="0" lvl="0" indent="0" algn="l" rtl="0">
              <a:spcBef>
                <a:spcPts val="0"/>
              </a:spcBef>
              <a:spcAft>
                <a:spcPts val="1600"/>
              </a:spcAft>
              <a:buNone/>
            </a:pPr>
            <a:endParaRPr sz="1600">
              <a:solidFill>
                <a:schemeClr val="dk1"/>
              </a:solidFill>
              <a:highlight>
                <a:srgbClr val="FFFFFF"/>
              </a:highlight>
              <a:latin typeface="Georgia"/>
              <a:ea typeface="Georgia"/>
              <a:cs typeface="Georgia"/>
              <a:sym typeface="Georgia"/>
            </a:endParaRPr>
          </a:p>
        </p:txBody>
      </p:sp>
      <p:pic>
        <p:nvPicPr>
          <p:cNvPr id="380" name="Google Shape;380;p62"/>
          <p:cNvPicPr preferRelativeResize="0"/>
          <p:nvPr/>
        </p:nvPicPr>
        <p:blipFill>
          <a:blip r:embed="rId3">
            <a:alphaModFix/>
          </a:blip>
          <a:stretch>
            <a:fillRect/>
          </a:stretch>
        </p:blipFill>
        <p:spPr>
          <a:xfrm>
            <a:off x="376725" y="1152475"/>
            <a:ext cx="3187150" cy="644400"/>
          </a:xfrm>
          <a:prstGeom prst="rect">
            <a:avLst/>
          </a:prstGeom>
          <a:noFill/>
          <a:ln>
            <a:noFill/>
          </a:ln>
        </p:spPr>
      </p:pic>
      <p:pic>
        <p:nvPicPr>
          <p:cNvPr id="381" name="Google Shape;381;p62"/>
          <p:cNvPicPr preferRelativeResize="0"/>
          <p:nvPr/>
        </p:nvPicPr>
        <p:blipFill>
          <a:blip r:embed="rId4">
            <a:alphaModFix/>
          </a:blip>
          <a:stretch>
            <a:fillRect/>
          </a:stretch>
        </p:blipFill>
        <p:spPr>
          <a:xfrm>
            <a:off x="2811150" y="2571750"/>
            <a:ext cx="3390900" cy="857250"/>
          </a:xfrm>
          <a:prstGeom prst="rect">
            <a:avLst/>
          </a:prstGeom>
          <a:noFill/>
          <a:ln>
            <a:noFill/>
          </a:ln>
        </p:spPr>
      </p:pic>
      <p:pic>
        <p:nvPicPr>
          <p:cNvPr id="382" name="Google Shape;382;p62"/>
          <p:cNvPicPr preferRelativeResize="0"/>
          <p:nvPr/>
        </p:nvPicPr>
        <p:blipFill>
          <a:blip r:embed="rId5">
            <a:alphaModFix/>
          </a:blip>
          <a:stretch>
            <a:fillRect/>
          </a:stretch>
        </p:blipFill>
        <p:spPr>
          <a:xfrm>
            <a:off x="2396375" y="3926500"/>
            <a:ext cx="4591050" cy="952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8" name="Google Shape;388;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highlight>
                  <a:srgbClr val="D0E0E3"/>
                </a:highlight>
                <a:latin typeface="Georgia"/>
                <a:ea typeface="Georgia"/>
                <a:cs typeface="Georgia"/>
                <a:sym typeface="Georgia"/>
              </a:rPr>
              <a:t>𝜋</a:t>
            </a:r>
            <a:r>
              <a:rPr lang="en" sz="1600" b="1" i="1">
                <a:solidFill>
                  <a:schemeClr val="dk1"/>
                </a:solidFill>
                <a:highlight>
                  <a:srgbClr val="D0E0E3"/>
                </a:highlight>
                <a:latin typeface="Georgia"/>
                <a:ea typeface="Georgia"/>
                <a:cs typeface="Georgia"/>
                <a:sym typeface="Georgia"/>
              </a:rPr>
              <a:t>(a | S_t,</a:t>
            </a:r>
            <a:r>
              <a:rPr lang="en" sz="1600" b="1">
                <a:solidFill>
                  <a:schemeClr val="dk1"/>
                </a:solidFill>
                <a:highlight>
                  <a:srgbClr val="D0E0E3"/>
                </a:highlight>
                <a:latin typeface="Georgia"/>
                <a:ea typeface="Georgia"/>
                <a:cs typeface="Georgia"/>
                <a:sym typeface="Georgia"/>
              </a:rPr>
              <a:t> 𝜃</a:t>
            </a:r>
            <a:r>
              <a:rPr lang="en" sz="1600" b="1" i="1">
                <a:solidFill>
                  <a:schemeClr val="dk1"/>
                </a:solidFill>
                <a:highlight>
                  <a:srgbClr val="D0E0E3"/>
                </a:highlight>
                <a:latin typeface="Georgia"/>
                <a:ea typeface="Georgia"/>
                <a:cs typeface="Georgia"/>
                <a:sym typeface="Georgia"/>
              </a:rPr>
              <a:t>) </a:t>
            </a:r>
            <a:r>
              <a:rPr lang="en" sz="1600">
                <a:solidFill>
                  <a:schemeClr val="dk1"/>
                </a:solidFill>
                <a:highlight>
                  <a:srgbClr val="D0E0E3"/>
                </a:highlight>
                <a:latin typeface="Georgia"/>
                <a:ea typeface="Georgia"/>
                <a:cs typeface="Georgia"/>
                <a:sym typeface="Georgia"/>
              </a:rPr>
              <a:t>is the probability distribution over the actions at state</a:t>
            </a:r>
            <a:r>
              <a:rPr lang="en" sz="1600" b="1" i="1">
                <a:solidFill>
                  <a:schemeClr val="dk1"/>
                </a:solidFill>
                <a:highlight>
                  <a:srgbClr val="D0E0E3"/>
                </a:highlight>
                <a:latin typeface="Georgia"/>
                <a:ea typeface="Georgia"/>
                <a:cs typeface="Georgia"/>
                <a:sym typeface="Georgia"/>
              </a:rPr>
              <a:t> S_t</a:t>
            </a:r>
            <a:r>
              <a:rPr lang="en" sz="1600" i="1">
                <a:solidFill>
                  <a:schemeClr val="dk1"/>
                </a:solidFill>
                <a:highlight>
                  <a:srgbClr val="D0E0E3"/>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So again, the summation looks like an expectation and we can reduce it to:</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r>
              <a:rPr lang="en" sz="1600">
                <a:solidFill>
                  <a:schemeClr val="dk1"/>
                </a:solidFill>
                <a:highlight>
                  <a:srgbClr val="FFFFFF"/>
                </a:highlight>
                <a:latin typeface="Georgia"/>
                <a:ea typeface="Georgia"/>
                <a:cs typeface="Georgia"/>
                <a:sym typeface="Georgia"/>
              </a:rPr>
              <a:t>That’s it! We can estimate this form of the gradient using just the one sample </a:t>
            </a:r>
            <a:r>
              <a:rPr lang="en" sz="1600" b="1" i="1">
                <a:solidFill>
                  <a:schemeClr val="dk1"/>
                </a:solidFill>
                <a:highlight>
                  <a:srgbClr val="FFFFFF"/>
                </a:highlight>
                <a:latin typeface="Georgia"/>
                <a:ea typeface="Georgia"/>
                <a:cs typeface="Georgia"/>
                <a:sym typeface="Georgia"/>
              </a:rPr>
              <a:t>(S_t, A_t)</a:t>
            </a:r>
            <a:r>
              <a:rPr lang="en" sz="1600">
                <a:solidFill>
                  <a:schemeClr val="dk1"/>
                </a:solidFill>
                <a:highlight>
                  <a:srgbClr val="FFFFFF"/>
                </a:highlight>
                <a:latin typeface="Georgia"/>
                <a:ea typeface="Georgia"/>
                <a:cs typeface="Georgia"/>
                <a:sym typeface="Georgia"/>
              </a:rPr>
              <a:t> that we get at time step </a:t>
            </a:r>
            <a:r>
              <a:rPr lang="en" sz="1600" b="1" i="1">
                <a:solidFill>
                  <a:schemeClr val="dk1"/>
                </a:solidFill>
                <a:highlight>
                  <a:srgbClr val="FFFFFF"/>
                </a:highlight>
                <a:latin typeface="Georgia"/>
                <a:ea typeface="Georgia"/>
                <a:cs typeface="Georgia"/>
                <a:sym typeface="Georgia"/>
              </a:rPr>
              <a:t>t</a:t>
            </a:r>
            <a:r>
              <a:rPr lang="en" sz="1600">
                <a:solidFill>
                  <a:schemeClr val="dk1"/>
                </a:solidFill>
                <a:highlight>
                  <a:srgbClr val="FFFFFF"/>
                </a:highlight>
                <a:latin typeface="Georgia"/>
                <a:ea typeface="Georgia"/>
                <a:cs typeface="Georgia"/>
                <a:sym typeface="Georgia"/>
              </a:rPr>
              <a:t> while generating text using the current policy </a:t>
            </a:r>
            <a:r>
              <a:rPr lang="en" sz="1600" b="1">
                <a:solidFill>
                  <a:schemeClr val="dk1"/>
                </a:solidFill>
                <a:highlight>
                  <a:srgbClr val="FFFFFF"/>
                </a:highlight>
                <a:latin typeface="Georgia"/>
                <a:ea typeface="Georgia"/>
                <a:cs typeface="Georgia"/>
                <a:sym typeface="Georgia"/>
              </a:rPr>
              <a:t>𝜋</a:t>
            </a:r>
            <a:r>
              <a:rPr lang="en" sz="1600">
                <a:solidFill>
                  <a:schemeClr val="dk1"/>
                </a:solidFill>
                <a:highlight>
                  <a:srgbClr val="FFFFFF"/>
                </a:highlight>
                <a:latin typeface="Georgia"/>
                <a:ea typeface="Georgia"/>
                <a:cs typeface="Georgia"/>
                <a:sym typeface="Georgia"/>
              </a:rPr>
              <a:t>. Replacing </a:t>
            </a:r>
            <a:r>
              <a:rPr lang="en" sz="1600" b="1" i="1">
                <a:solidFill>
                  <a:schemeClr val="dk1"/>
                </a:solidFill>
                <a:highlight>
                  <a:srgbClr val="FFFFFF"/>
                </a:highlight>
                <a:latin typeface="Georgia"/>
                <a:ea typeface="Georgia"/>
                <a:cs typeface="Georgia"/>
                <a:sym typeface="Georgia"/>
              </a:rPr>
              <a:t>q_</a:t>
            </a:r>
            <a:r>
              <a:rPr lang="en" sz="1600" b="1">
                <a:solidFill>
                  <a:schemeClr val="dk1"/>
                </a:solidFill>
                <a:highlight>
                  <a:srgbClr val="FFFFFF"/>
                </a:highlight>
                <a:latin typeface="Georgia"/>
                <a:ea typeface="Georgia"/>
                <a:cs typeface="Georgia"/>
                <a:sym typeface="Georgia"/>
              </a:rPr>
              <a:t>𝜋</a:t>
            </a:r>
            <a:r>
              <a:rPr lang="en" sz="1600" b="1" i="1">
                <a:solidFill>
                  <a:schemeClr val="dk1"/>
                </a:solidFill>
                <a:highlight>
                  <a:srgbClr val="FFFFFF"/>
                </a:highlight>
                <a:latin typeface="Georgia"/>
                <a:ea typeface="Georgia"/>
                <a:cs typeface="Georgia"/>
                <a:sym typeface="Georgia"/>
              </a:rPr>
              <a:t>(S_t, A_t) </a:t>
            </a:r>
            <a:r>
              <a:rPr lang="en" sz="1600">
                <a:solidFill>
                  <a:schemeClr val="dk1"/>
                </a:solidFill>
                <a:highlight>
                  <a:srgbClr val="FFFFFF"/>
                </a:highlight>
                <a:latin typeface="Georgia"/>
                <a:ea typeface="Georgia"/>
                <a:cs typeface="Georgia"/>
                <a:sym typeface="Georgia"/>
              </a:rPr>
              <a:t>with </a:t>
            </a:r>
            <a:r>
              <a:rPr lang="en" sz="1600" b="1" i="1">
                <a:solidFill>
                  <a:schemeClr val="dk1"/>
                </a:solidFill>
                <a:highlight>
                  <a:srgbClr val="FFFFFF"/>
                </a:highlight>
                <a:latin typeface="Georgia"/>
                <a:ea typeface="Georgia"/>
                <a:cs typeface="Georgia"/>
                <a:sym typeface="Georgia"/>
              </a:rPr>
              <a:t>G_t, </a:t>
            </a:r>
            <a:r>
              <a:rPr lang="en" sz="1600">
                <a:solidFill>
                  <a:schemeClr val="dk1"/>
                </a:solidFill>
                <a:highlight>
                  <a:srgbClr val="FFFFFF"/>
                </a:highlight>
                <a:latin typeface="Georgia"/>
                <a:ea typeface="Georgia"/>
                <a:cs typeface="Georgia"/>
                <a:sym typeface="Georgia"/>
              </a:rPr>
              <a:t>we get the final form of the </a:t>
            </a:r>
            <a:r>
              <a:rPr lang="en" sz="1600" i="1">
                <a:solidFill>
                  <a:schemeClr val="dk1"/>
                </a:solidFill>
                <a:highlight>
                  <a:srgbClr val="FFFFFF"/>
                </a:highlight>
                <a:latin typeface="Georgia"/>
                <a:ea typeface="Georgia"/>
                <a:cs typeface="Georgia"/>
                <a:sym typeface="Georgia"/>
              </a:rPr>
              <a:t>REINFORCE</a:t>
            </a:r>
            <a:r>
              <a:rPr lang="en" sz="1600">
                <a:solidFill>
                  <a:schemeClr val="dk1"/>
                </a:solidFill>
                <a:highlight>
                  <a:srgbClr val="FFFFFF"/>
                </a:highlight>
                <a:latin typeface="Georgia"/>
                <a:ea typeface="Georgia"/>
                <a:cs typeface="Georgia"/>
                <a:sym typeface="Georgia"/>
              </a:rPr>
              <a:t> update</a:t>
            </a:r>
            <a:r>
              <a:rPr lang="en" sz="1600" b="1" i="1">
                <a:solidFill>
                  <a:schemeClr val="dk1"/>
                </a:solidFill>
                <a:highlight>
                  <a:srgbClr val="FFFFFF"/>
                </a:highlight>
                <a:latin typeface="Georgia"/>
                <a:ea typeface="Georgia"/>
                <a:cs typeface="Georgia"/>
                <a:sym typeface="Georgia"/>
              </a:rPr>
              <a:t>.</a:t>
            </a:r>
            <a:endParaRPr sz="1600" b="1" i="1">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b="1" i="1">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endParaRPr sz="1600">
              <a:solidFill>
                <a:schemeClr val="dk1"/>
              </a:solidFill>
              <a:highlight>
                <a:srgbClr val="FFFFFF"/>
              </a:highlight>
              <a:latin typeface="Georgia"/>
              <a:ea typeface="Georgia"/>
              <a:cs typeface="Georgia"/>
              <a:sym typeface="Georgia"/>
            </a:endParaRPr>
          </a:p>
        </p:txBody>
      </p:sp>
      <p:pic>
        <p:nvPicPr>
          <p:cNvPr id="389" name="Google Shape;389;p63"/>
          <p:cNvPicPr preferRelativeResize="0"/>
          <p:nvPr/>
        </p:nvPicPr>
        <p:blipFill>
          <a:blip r:embed="rId3">
            <a:alphaModFix/>
          </a:blip>
          <a:stretch>
            <a:fillRect/>
          </a:stretch>
        </p:blipFill>
        <p:spPr>
          <a:xfrm>
            <a:off x="2914650" y="2181225"/>
            <a:ext cx="3314700" cy="781050"/>
          </a:xfrm>
          <a:prstGeom prst="rect">
            <a:avLst/>
          </a:prstGeom>
          <a:noFill/>
          <a:ln>
            <a:noFill/>
          </a:ln>
        </p:spPr>
      </p:pic>
      <p:pic>
        <p:nvPicPr>
          <p:cNvPr id="390" name="Google Shape;390;p63"/>
          <p:cNvPicPr preferRelativeResize="0"/>
          <p:nvPr/>
        </p:nvPicPr>
        <p:blipFill>
          <a:blip r:embed="rId4">
            <a:alphaModFix/>
          </a:blip>
          <a:stretch>
            <a:fillRect/>
          </a:stretch>
        </p:blipFill>
        <p:spPr>
          <a:xfrm>
            <a:off x="2467975" y="4324350"/>
            <a:ext cx="3619500" cy="819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Can you Spot the fake reviews about Sydney restaurants?</a:t>
            </a:r>
            <a:endParaRPr sz="1800"/>
          </a:p>
        </p:txBody>
      </p:sp>
      <p:sp>
        <p:nvSpPr>
          <p:cNvPr id="159" name="Google Shape;159;p28"/>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73763"/>
                </a:solidFill>
              </a:rPr>
              <a:t>1)</a:t>
            </a:r>
            <a:r>
              <a:rPr lang="en" sz="1100">
                <a:solidFill>
                  <a:srgbClr val="073763"/>
                </a:solidFill>
              </a:rPr>
              <a:t> “This place is amazing! The bartenders are absolutely amazing. The pasta is delicious and I love their pastries and it is amazing. I love the breakfast, friendly staff and the price is very reasonable. I have never had a bad experience here. I will be back for sure!”</a:t>
            </a:r>
            <a:endParaRPr sz="1100">
              <a:solidFill>
                <a:srgbClr val="073763"/>
              </a:solidFill>
            </a:endParaRPr>
          </a:p>
          <a:p>
            <a:pPr marL="0" lvl="0" indent="0" algn="l" rtl="0">
              <a:spcBef>
                <a:spcPts val="1600"/>
              </a:spcBef>
              <a:spcAft>
                <a:spcPts val="0"/>
              </a:spcAft>
              <a:buNone/>
            </a:pPr>
            <a:r>
              <a:rPr lang="en" sz="1100" b="1">
                <a:solidFill>
                  <a:srgbClr val="073763"/>
                </a:solidFill>
              </a:rPr>
              <a:t>2)</a:t>
            </a:r>
            <a:r>
              <a:rPr lang="en" sz="1100">
                <a:solidFill>
                  <a:srgbClr val="073763"/>
                </a:solidFill>
              </a:rPr>
              <a:t> “DO NOT WASTE YOUR TIME AND MONEY! The absolute worst service I have ever experienced. This place is a joke. The waitress was rude and said she would put the manager to come out but never happened. I wish I could give zero star.”</a:t>
            </a:r>
            <a:endParaRPr sz="1100">
              <a:solidFill>
                <a:srgbClr val="073763"/>
              </a:solidFill>
            </a:endParaRPr>
          </a:p>
          <a:p>
            <a:pPr marL="0" lvl="0" indent="0" algn="l" rtl="0">
              <a:spcBef>
                <a:spcPts val="1600"/>
              </a:spcBef>
              <a:spcAft>
                <a:spcPts val="0"/>
              </a:spcAft>
              <a:buNone/>
            </a:pPr>
            <a:r>
              <a:rPr lang="en" sz="1100" b="1">
                <a:solidFill>
                  <a:srgbClr val="073763"/>
                </a:solidFill>
              </a:rPr>
              <a:t>3)</a:t>
            </a:r>
            <a:r>
              <a:rPr lang="en" sz="1100">
                <a:solidFill>
                  <a:srgbClr val="073763"/>
                </a:solidFill>
              </a:rPr>
              <a:t> “A disappointing experience. Totally overpriced for what you get, unfriendly and slow service, average food. Definitely not worth the money.”</a:t>
            </a:r>
            <a:endParaRPr sz="1100">
              <a:solidFill>
                <a:srgbClr val="073763"/>
              </a:solidFill>
            </a:endParaRPr>
          </a:p>
          <a:p>
            <a:pPr marL="0" lvl="0" indent="0" algn="l" rtl="0">
              <a:spcBef>
                <a:spcPts val="1600"/>
              </a:spcBef>
              <a:spcAft>
                <a:spcPts val="0"/>
              </a:spcAft>
              <a:buNone/>
            </a:pPr>
            <a:r>
              <a:rPr lang="en" sz="1100" b="1">
                <a:solidFill>
                  <a:srgbClr val="073763"/>
                </a:solidFill>
              </a:rPr>
              <a:t>4)</a:t>
            </a:r>
            <a:r>
              <a:rPr lang="en" sz="1100">
                <a:solidFill>
                  <a:srgbClr val="073763"/>
                </a:solidFill>
              </a:rPr>
              <a:t> “I opted for the BBQ pork laksa and it was served in a matter of minutes for a measly $12.00. The BBQ pork was delicious and the laksa was piping hot with a slight chilli hit. I also chose 2 types of noodles for my soup because 2 is better than 1. I would have liked a few more veggies but the serving was generous enough.”</a:t>
            </a:r>
            <a:endParaRPr sz="1100">
              <a:solidFill>
                <a:srgbClr val="073763"/>
              </a:solidFill>
            </a:endParaRPr>
          </a:p>
          <a:p>
            <a:pPr marL="0" lvl="0" indent="0" algn="l" rtl="0">
              <a:spcBef>
                <a:spcPts val="1600"/>
              </a:spcBef>
              <a:spcAft>
                <a:spcPts val="0"/>
              </a:spcAft>
              <a:buNone/>
            </a:pPr>
            <a:r>
              <a:rPr lang="en" sz="1100" b="1">
                <a:solidFill>
                  <a:srgbClr val="073763"/>
                </a:solidFill>
              </a:rPr>
              <a:t>5)</a:t>
            </a:r>
            <a:r>
              <a:rPr lang="en" sz="1100">
                <a:solidFill>
                  <a:srgbClr val="073763"/>
                </a:solidFill>
              </a:rPr>
              <a:t> “I was here for a weekend brunch and the food was OK. I love the pizza that is a chain restaurant. I think the service is excellent. I had the spaghetti and they were very good and the hot dog was good. I got the red velvet chocolate cake special which was very good but the service was a little slow. The food was good, but not up to par with other places nearby.”</a:t>
            </a:r>
            <a:endParaRPr sz="1100">
              <a:solidFill>
                <a:srgbClr val="073763"/>
              </a:solidFill>
            </a:endParaRPr>
          </a:p>
          <a:p>
            <a:pPr marL="0" lvl="0" indent="0" algn="l" rtl="0">
              <a:spcBef>
                <a:spcPts val="1600"/>
              </a:spcBef>
              <a:spcAft>
                <a:spcPts val="1600"/>
              </a:spcAft>
              <a:buNone/>
            </a:pPr>
            <a:endParaRPr/>
          </a:p>
        </p:txBody>
      </p:sp>
      <p:sp>
        <p:nvSpPr>
          <p:cNvPr id="160" name="Google Shape;160;p28"/>
          <p:cNvSpPr txBox="1"/>
          <p:nvPr/>
        </p:nvSpPr>
        <p:spPr>
          <a:xfrm>
            <a:off x="0" y="4827475"/>
            <a:ext cx="3689700" cy="27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Times New Roman"/>
                <a:ea typeface="Times New Roman"/>
                <a:cs typeface="Times New Roman"/>
                <a:sym typeface="Times New Roman"/>
              </a:rPr>
              <a:t>* Generated by </a:t>
            </a:r>
            <a:r>
              <a:rPr lang="en" sz="1000" b="1">
                <a:solidFill>
                  <a:schemeClr val="dk2"/>
                </a:solidFill>
                <a:latin typeface="Times New Roman"/>
                <a:ea typeface="Times New Roman"/>
                <a:cs typeface="Times New Roman"/>
                <a:sym typeface="Times New Roman"/>
              </a:rPr>
              <a:t>Prof Zhao and his team</a:t>
            </a:r>
            <a:endParaRPr sz="1000">
              <a:latin typeface="Times New Roman"/>
              <a:ea typeface="Times New Roman"/>
              <a:cs typeface="Times New Roman"/>
              <a:sym typeface="Times New Roman"/>
            </a:endParaRPr>
          </a:p>
        </p:txBody>
      </p:sp>
      <p:pic>
        <p:nvPicPr>
          <p:cNvPr id="161" name="Google Shape;161;p28"/>
          <p:cNvPicPr preferRelativeResize="0"/>
          <p:nvPr/>
        </p:nvPicPr>
        <p:blipFill>
          <a:blip r:embed="rId3">
            <a:alphaModFix/>
          </a:blip>
          <a:stretch>
            <a:fillRect/>
          </a:stretch>
        </p:blipFill>
        <p:spPr>
          <a:xfrm>
            <a:off x="0" y="771275"/>
            <a:ext cx="492950" cy="398000"/>
          </a:xfrm>
          <a:prstGeom prst="rect">
            <a:avLst/>
          </a:prstGeom>
          <a:noFill/>
          <a:ln>
            <a:noFill/>
          </a:ln>
        </p:spPr>
      </p:pic>
      <p:pic>
        <p:nvPicPr>
          <p:cNvPr id="162" name="Google Shape;162;p28"/>
          <p:cNvPicPr preferRelativeResize="0"/>
          <p:nvPr/>
        </p:nvPicPr>
        <p:blipFill>
          <a:blip r:embed="rId3">
            <a:alphaModFix/>
          </a:blip>
          <a:stretch>
            <a:fillRect/>
          </a:stretch>
        </p:blipFill>
        <p:spPr>
          <a:xfrm>
            <a:off x="0" y="1427775"/>
            <a:ext cx="492950" cy="398000"/>
          </a:xfrm>
          <a:prstGeom prst="rect">
            <a:avLst/>
          </a:prstGeom>
          <a:noFill/>
          <a:ln>
            <a:noFill/>
          </a:ln>
        </p:spPr>
      </p:pic>
      <p:pic>
        <p:nvPicPr>
          <p:cNvPr id="163" name="Google Shape;163;p28"/>
          <p:cNvPicPr preferRelativeResize="0"/>
          <p:nvPr/>
        </p:nvPicPr>
        <p:blipFill>
          <a:blip r:embed="rId3">
            <a:alphaModFix/>
          </a:blip>
          <a:stretch>
            <a:fillRect/>
          </a:stretch>
        </p:blipFill>
        <p:spPr>
          <a:xfrm>
            <a:off x="0" y="3400050"/>
            <a:ext cx="492950" cy="3980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6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Ok, what’s </a:t>
            </a:r>
            <a:r>
              <a:rPr lang="en" sz="1600" b="1" i="1">
                <a:solidFill>
                  <a:schemeClr val="dk1"/>
                </a:solidFill>
                <a:highlight>
                  <a:srgbClr val="FFFFFF"/>
                </a:highlight>
                <a:latin typeface="Georgia"/>
                <a:ea typeface="Georgia"/>
                <a:cs typeface="Georgia"/>
                <a:sym typeface="Georgia"/>
              </a:rPr>
              <a:t>G_t</a:t>
            </a:r>
            <a:r>
              <a:rPr lang="en" sz="1600">
                <a:solidFill>
                  <a:schemeClr val="dk1"/>
                </a:solidFill>
                <a:highlight>
                  <a:srgbClr val="FFFFFF"/>
                </a:highlight>
                <a:latin typeface="Georgia"/>
                <a:ea typeface="Georgia"/>
                <a:cs typeface="Georgia"/>
                <a:sym typeface="Georgia"/>
              </a:rPr>
              <a:t>? It can be thought of as the cumulative reward that we can expect while following the policy </a:t>
            </a:r>
            <a:r>
              <a:rPr lang="en" sz="1600" b="1">
                <a:solidFill>
                  <a:schemeClr val="dk1"/>
                </a:solidFill>
                <a:highlight>
                  <a:srgbClr val="FFFFFF"/>
                </a:highlight>
                <a:latin typeface="Georgia"/>
                <a:ea typeface="Georgia"/>
                <a:cs typeface="Georgia"/>
                <a:sym typeface="Georgia"/>
              </a:rPr>
              <a:t>𝜋 </a:t>
            </a:r>
            <a:r>
              <a:rPr lang="en" sz="1600">
                <a:solidFill>
                  <a:schemeClr val="dk1"/>
                </a:solidFill>
                <a:highlight>
                  <a:srgbClr val="FFFFFF"/>
                </a:highlight>
                <a:latin typeface="Georgia"/>
                <a:ea typeface="Georgia"/>
                <a:cs typeface="Georgia"/>
                <a:sym typeface="Georgia"/>
              </a:rPr>
              <a:t>from time step </a:t>
            </a:r>
            <a:r>
              <a:rPr lang="en" sz="1600" b="1" i="1">
                <a:solidFill>
                  <a:schemeClr val="dk1"/>
                </a:solidFill>
                <a:highlight>
                  <a:srgbClr val="FFFFFF"/>
                </a:highlight>
                <a:latin typeface="Georgia"/>
                <a:ea typeface="Georgia"/>
                <a:cs typeface="Georgia"/>
                <a:sym typeface="Georgia"/>
              </a:rPr>
              <a:t>t</a:t>
            </a:r>
            <a:r>
              <a:rPr lang="en" sz="1600">
                <a:solidFill>
                  <a:schemeClr val="dk1"/>
                </a:solidFill>
                <a:highlight>
                  <a:srgbClr val="FFFFFF"/>
                </a:highlight>
                <a:latin typeface="Georgia"/>
                <a:ea typeface="Georgia"/>
                <a:cs typeface="Georgia"/>
                <a:sym typeface="Georgia"/>
              </a:rPr>
              <a:t> until the end of the episode.</a:t>
            </a:r>
            <a:endParaRPr sz="1600">
              <a:solidFill>
                <a:schemeClr val="dk1"/>
              </a:solidFill>
              <a:highlight>
                <a:srgbClr val="FFFFFF"/>
              </a:highlight>
              <a:latin typeface="Georgia"/>
              <a:ea typeface="Georgia"/>
              <a:cs typeface="Georgia"/>
              <a:sym typeface="Georgia"/>
            </a:endParaRPr>
          </a:p>
          <a:p>
            <a:pPr marL="0" lvl="0" indent="0" algn="l" rtl="0">
              <a:lnSpc>
                <a:spcPct val="122000"/>
              </a:lnSpc>
              <a:spcBef>
                <a:spcPts val="2300"/>
              </a:spcBef>
              <a:spcAft>
                <a:spcPts val="0"/>
              </a:spcAft>
              <a:buClr>
                <a:schemeClr val="dk1"/>
              </a:buClr>
              <a:buSzPts val="1100"/>
              <a:buFont typeface="Arial"/>
              <a:buNone/>
            </a:pPr>
            <a:r>
              <a:rPr lang="en" sz="1950" b="1">
                <a:solidFill>
                  <a:schemeClr val="dk1"/>
                </a:solidFill>
              </a:rPr>
              <a:t>Understanding the REINFORCE update</a:t>
            </a:r>
            <a:endParaRPr sz="1950" b="1">
              <a:solidFill>
                <a:schemeClr val="dk1"/>
              </a:solidFill>
            </a:endParaRPr>
          </a:p>
          <a:p>
            <a:pPr marL="0" lvl="0" indent="0" algn="l" rtl="0">
              <a:lnSpc>
                <a:spcPct val="158000"/>
              </a:lnSpc>
              <a:spcBef>
                <a:spcPts val="500"/>
              </a:spcBef>
              <a:spcAft>
                <a:spcPts val="0"/>
              </a:spcAft>
              <a:buClr>
                <a:schemeClr val="dk1"/>
              </a:buClr>
              <a:buSzPts val="1100"/>
              <a:buFont typeface="Arial"/>
              <a:buNone/>
            </a:pPr>
            <a:r>
              <a:rPr lang="en" sz="1600">
                <a:solidFill>
                  <a:schemeClr val="dk1"/>
                </a:solidFill>
                <a:latin typeface="Georgia"/>
                <a:ea typeface="Georgia"/>
                <a:cs typeface="Georgia"/>
                <a:sym typeface="Georgia"/>
              </a:rPr>
              <a:t>Intuitively, 𝛻</a:t>
            </a:r>
            <a:r>
              <a:rPr lang="en" sz="1600" b="1">
                <a:solidFill>
                  <a:schemeClr val="dk1"/>
                </a:solidFill>
                <a:latin typeface="Georgia"/>
                <a:ea typeface="Georgia"/>
                <a:cs typeface="Georgia"/>
                <a:sym typeface="Georgia"/>
              </a:rPr>
              <a:t>𝜋</a:t>
            </a:r>
            <a:r>
              <a:rPr lang="en" sz="1600" b="1" i="1">
                <a:solidFill>
                  <a:schemeClr val="dk1"/>
                </a:solidFill>
                <a:latin typeface="Georgia"/>
                <a:ea typeface="Georgia"/>
                <a:cs typeface="Georgia"/>
                <a:sym typeface="Georgia"/>
              </a:rPr>
              <a:t>(A_t | S_t,</a:t>
            </a:r>
            <a:r>
              <a:rPr lang="en" sz="1600" b="1">
                <a:solidFill>
                  <a:schemeClr val="dk1"/>
                </a:solidFill>
                <a:latin typeface="Georgia"/>
                <a:ea typeface="Georgia"/>
                <a:cs typeface="Georgia"/>
                <a:sym typeface="Georgia"/>
              </a:rPr>
              <a:t> 𝜃_t</a:t>
            </a:r>
            <a:r>
              <a:rPr lang="en" sz="1600" b="1" i="1">
                <a:solidFill>
                  <a:schemeClr val="dk1"/>
                </a:solidFill>
                <a:latin typeface="Georgia"/>
                <a:ea typeface="Georgia"/>
                <a:cs typeface="Georgia"/>
                <a:sym typeface="Georgia"/>
              </a:rPr>
              <a:t>) </a:t>
            </a:r>
            <a:r>
              <a:rPr lang="en" sz="1600">
                <a:solidFill>
                  <a:schemeClr val="dk1"/>
                </a:solidFill>
                <a:latin typeface="Georgia"/>
                <a:ea typeface="Georgia"/>
                <a:cs typeface="Georgia"/>
                <a:sym typeface="Georgia"/>
              </a:rPr>
              <a:t>is a vector that tells us the direction of maximum increase of the probability of taking action </a:t>
            </a:r>
            <a:r>
              <a:rPr lang="en" sz="1600" b="1" i="1">
                <a:solidFill>
                  <a:schemeClr val="dk1"/>
                </a:solidFill>
                <a:latin typeface="Georgia"/>
                <a:ea typeface="Georgia"/>
                <a:cs typeface="Georgia"/>
                <a:sym typeface="Georgia"/>
              </a:rPr>
              <a:t>A_t</a:t>
            </a:r>
            <a:r>
              <a:rPr lang="en" sz="1600">
                <a:solidFill>
                  <a:schemeClr val="dk1"/>
                </a:solidFill>
                <a:latin typeface="Georgia"/>
                <a:ea typeface="Georgia"/>
                <a:cs typeface="Georgia"/>
                <a:sym typeface="Georgia"/>
              </a:rPr>
              <a:t> when we encounter state </a:t>
            </a:r>
            <a:r>
              <a:rPr lang="en" sz="1600" b="1" i="1">
                <a:solidFill>
                  <a:schemeClr val="dk1"/>
                </a:solidFill>
                <a:latin typeface="Georgia"/>
                <a:ea typeface="Georgia"/>
                <a:cs typeface="Georgia"/>
                <a:sym typeface="Georgia"/>
              </a:rPr>
              <a:t>S_t </a:t>
            </a:r>
            <a:r>
              <a:rPr lang="en" sz="1600">
                <a:solidFill>
                  <a:schemeClr val="dk1"/>
                </a:solidFill>
                <a:latin typeface="Georgia"/>
                <a:ea typeface="Georgia"/>
                <a:cs typeface="Georgia"/>
                <a:sym typeface="Georgia"/>
              </a:rPr>
              <a:t>again. So, it makes sense that we move our parameter </a:t>
            </a:r>
            <a:r>
              <a:rPr lang="en" sz="1600" b="1">
                <a:solidFill>
                  <a:schemeClr val="dk1"/>
                </a:solidFill>
                <a:latin typeface="Georgia"/>
                <a:ea typeface="Georgia"/>
                <a:cs typeface="Georgia"/>
                <a:sym typeface="Georgia"/>
              </a:rPr>
              <a:t>𝜃 </a:t>
            </a:r>
            <a:r>
              <a:rPr lang="en" sz="1600">
                <a:solidFill>
                  <a:schemeClr val="dk1"/>
                </a:solidFill>
                <a:latin typeface="Georgia"/>
                <a:ea typeface="Georgia"/>
                <a:cs typeface="Georgia"/>
                <a:sym typeface="Georgia"/>
              </a:rPr>
              <a:t>in that direction</a:t>
            </a:r>
            <a:r>
              <a:rPr lang="en" sz="1600" b="1">
                <a:solidFill>
                  <a:schemeClr val="dk1"/>
                </a:solidFill>
                <a:latin typeface="Georgia"/>
                <a:ea typeface="Georgia"/>
                <a:cs typeface="Georgia"/>
                <a:sym typeface="Georgia"/>
              </a:rPr>
              <a:t>.</a:t>
            </a:r>
            <a:endParaRPr sz="1600" b="1">
              <a:solidFill>
                <a:schemeClr val="dk1"/>
              </a:solidFill>
              <a:latin typeface="Georgia"/>
              <a:ea typeface="Georgia"/>
              <a:cs typeface="Georgia"/>
              <a:sym typeface="Georgia"/>
            </a:endParaRPr>
          </a:p>
          <a:p>
            <a:pPr marL="0" lvl="0" indent="0" algn="l" rtl="0">
              <a:spcBef>
                <a:spcPts val="0"/>
              </a:spcBef>
              <a:spcAft>
                <a:spcPts val="1600"/>
              </a:spcAft>
              <a:buNone/>
            </a:pPr>
            <a:r>
              <a:rPr lang="en" sz="1600">
                <a:solidFill>
                  <a:schemeClr val="dk1"/>
                </a:solidFill>
                <a:highlight>
                  <a:srgbClr val="FFFFFF"/>
                </a:highlight>
                <a:latin typeface="Georgia"/>
                <a:ea typeface="Georgia"/>
                <a:cs typeface="Georgia"/>
                <a:sym typeface="Georgia"/>
              </a:rPr>
              <a:t>The amount by which we move in that direction is proportional to </a:t>
            </a:r>
            <a:r>
              <a:rPr lang="en" sz="1600" b="1" i="1">
                <a:solidFill>
                  <a:schemeClr val="dk1"/>
                </a:solidFill>
                <a:highlight>
                  <a:srgbClr val="FFFFFF"/>
                </a:highlight>
                <a:latin typeface="Georgia"/>
                <a:ea typeface="Georgia"/>
                <a:cs typeface="Georgia"/>
                <a:sym typeface="Georgia"/>
              </a:rPr>
              <a:t>G_t, </a:t>
            </a:r>
            <a:r>
              <a:rPr lang="en" sz="1600">
                <a:solidFill>
                  <a:schemeClr val="dk1"/>
                </a:solidFill>
                <a:highlight>
                  <a:srgbClr val="FFFFFF"/>
                </a:highlight>
                <a:latin typeface="Georgia"/>
                <a:ea typeface="Georgia"/>
                <a:cs typeface="Georgia"/>
                <a:sym typeface="Georgia"/>
              </a:rPr>
              <a:t>which basically means that if our expected reward is higher, we move by a larger amount in that direction.</a:t>
            </a:r>
            <a:endParaRPr sz="16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1" name="Google Shape;401;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402" name="Google Shape;402;p65"/>
          <p:cNvPicPr preferRelativeResize="0"/>
          <p:nvPr/>
        </p:nvPicPr>
        <p:blipFill>
          <a:blip r:embed="rId3">
            <a:alphaModFix/>
          </a:blip>
          <a:stretch>
            <a:fillRect/>
          </a:stretch>
        </p:blipFill>
        <p:spPr>
          <a:xfrm>
            <a:off x="0" y="1211781"/>
            <a:ext cx="9144000" cy="2719937"/>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pic>
        <p:nvPicPr>
          <p:cNvPr id="407" name="Google Shape;407;p66"/>
          <p:cNvPicPr preferRelativeResize="0"/>
          <p:nvPr/>
        </p:nvPicPr>
        <p:blipFill>
          <a:blip r:embed="rId3">
            <a:alphaModFix/>
          </a:blip>
          <a:stretch>
            <a:fillRect/>
          </a:stretch>
        </p:blipFill>
        <p:spPr>
          <a:xfrm>
            <a:off x="1731005" y="0"/>
            <a:ext cx="5681989" cy="51434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A676-90CD-4417-A13C-6382A610BBD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2A9881D-3F51-40D5-AF50-D586BD0E62C3}"/>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DE8C56DF-EA81-4723-B1DE-7FEDEB429B72}"/>
              </a:ext>
            </a:extLst>
          </p:cNvPr>
          <p:cNvPicPr>
            <a:picLocks noChangeAspect="1"/>
          </p:cNvPicPr>
          <p:nvPr/>
        </p:nvPicPr>
        <p:blipFill>
          <a:blip r:embed="rId2"/>
          <a:stretch>
            <a:fillRect/>
          </a:stretch>
        </p:blipFill>
        <p:spPr>
          <a:xfrm>
            <a:off x="22528" y="0"/>
            <a:ext cx="9098944" cy="5143500"/>
          </a:xfrm>
          <a:prstGeom prst="rect">
            <a:avLst/>
          </a:prstGeom>
        </p:spPr>
      </p:pic>
    </p:spTree>
    <p:extLst>
      <p:ext uri="{BB962C8B-B14F-4D97-AF65-F5344CB8AC3E}">
        <p14:creationId xmlns:p14="http://schemas.microsoft.com/office/powerpoint/2010/main" val="9315539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BCA29-94F9-4F32-9D1B-0B2AF9C17890}"/>
              </a:ext>
            </a:extLst>
          </p:cNvPr>
          <p:cNvSpPr>
            <a:spLocks noGrp="1"/>
          </p:cNvSpPr>
          <p:nvPr>
            <p:ph type="title"/>
          </p:nvPr>
        </p:nvSpPr>
        <p:spPr/>
        <p:txBody>
          <a:bodyPr/>
          <a:lstStyle/>
          <a:p>
            <a:endParaRPr lang="en-US"/>
          </a:p>
        </p:txBody>
      </p:sp>
      <p:sp>
        <p:nvSpPr>
          <p:cNvPr id="4" name="Rectangle 1">
            <a:extLst>
              <a:ext uri="{FF2B5EF4-FFF2-40B4-BE49-F238E27FC236}">
                <a16:creationId xmlns:a16="http://schemas.microsoft.com/office/drawing/2014/main" id="{28F3DF2C-AF38-48B3-95C2-EE8E0756673A}"/>
              </a:ext>
            </a:extLst>
          </p:cNvPr>
          <p:cNvSpPr>
            <a:spLocks noGrp="1" noChangeArrowheads="1"/>
          </p:cNvSpPr>
          <p:nvPr>
            <p:ph type="body" idx="1"/>
          </p:nvPr>
        </p:nvSpPr>
        <p:spPr bwMode="auto">
          <a:xfrm>
            <a:off x="311700" y="2537509"/>
            <a:ext cx="153554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In </a:t>
            </a:r>
            <a:r>
              <a:rPr kumimoji="0" lang="en-US" altLang="en-US" sz="1800" b="0" i="0" u="none" strike="noStrike" cap="none" normalizeH="0" baseline="0" dirty="0" err="1">
                <a:ln>
                  <a:noFill/>
                </a:ln>
                <a:solidFill>
                  <a:schemeClr val="tx1"/>
                </a:solidFill>
                <a:effectLst/>
                <a:latin typeface="Arial" panose="020B0604020202020204" pitchFamily="34" charset="0"/>
              </a:rPr>
              <a:t>SeqGANs</a:t>
            </a:r>
            <a:r>
              <a:rPr kumimoji="0" lang="en-US" altLang="en-US" sz="1800" b="0" i="0" u="none" strike="noStrike" cap="none" normalizeH="0" baseline="0" dirty="0">
                <a:ln>
                  <a:noFill/>
                </a:ln>
                <a:solidFill>
                  <a:schemeClr val="tx1"/>
                </a:solidFill>
                <a:effectLst/>
                <a:latin typeface="Arial" panose="020B0604020202020204" pitchFamily="34" charset="0"/>
              </a:rPr>
              <a:t>, the generator is treated as an</a:t>
            </a:r>
            <a:r>
              <a:rPr kumimoji="0" lang="en-US" altLang="en-US" sz="1800" b="1" i="0" u="none" strike="noStrike" cap="none" normalizeH="0" baseline="0" dirty="0">
                <a:ln>
                  <a:noFill/>
                </a:ln>
                <a:solidFill>
                  <a:schemeClr val="tx1"/>
                </a:solidFill>
                <a:effectLst/>
                <a:latin typeface="Arial" panose="020B0604020202020204" pitchFamily="34" charset="0"/>
              </a:rPr>
              <a:t> RL agent</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State:</a:t>
            </a:r>
            <a:r>
              <a:rPr kumimoji="0" lang="en-US" altLang="en-US" sz="1800" b="0" i="0" u="none" strike="noStrike" cap="none" normalizeH="0" baseline="0" dirty="0">
                <a:ln>
                  <a:noFill/>
                </a:ln>
                <a:solidFill>
                  <a:schemeClr val="tx1"/>
                </a:solidFill>
                <a:effectLst/>
                <a:latin typeface="Arial" panose="020B0604020202020204" pitchFamily="34" charset="0"/>
              </a:rPr>
              <a:t> Tokens generated so </a:t>
            </a:r>
            <a:r>
              <a:rPr kumimoji="0" lang="en-US" altLang="en-US" sz="1800" b="0" i="0" u="none" strike="noStrike" cap="none" normalizeH="0" baseline="0" dirty="0" err="1">
                <a:ln>
                  <a:noFill/>
                </a:ln>
                <a:solidFill>
                  <a:schemeClr val="tx1"/>
                </a:solidFill>
                <a:effectLst/>
                <a:latin typeface="Arial" panose="020B0604020202020204" pitchFamily="34" charset="0"/>
              </a:rPr>
              <a:t>far</a:t>
            </a:r>
            <a:r>
              <a:rPr kumimoji="0" lang="en-US" altLang="en-US" sz="1800" b="1" i="0" u="none" strike="noStrike" cap="none" normalizeH="0" baseline="0" dirty="0" err="1">
                <a:ln>
                  <a:noFill/>
                </a:ln>
                <a:solidFill>
                  <a:schemeClr val="tx1"/>
                </a:solidFill>
                <a:effectLst/>
                <a:latin typeface="Arial" panose="020B0604020202020204" pitchFamily="34" charset="0"/>
              </a:rPr>
              <a:t>Action</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Next token to be </a:t>
            </a:r>
            <a:r>
              <a:rPr kumimoji="0" lang="en-US" altLang="en-US" sz="1800" b="0" i="0" u="none" strike="noStrike" cap="none" normalizeH="0" baseline="0" dirty="0" err="1">
                <a:ln>
                  <a:noFill/>
                </a:ln>
                <a:solidFill>
                  <a:schemeClr val="tx1"/>
                </a:solidFill>
                <a:effectLst/>
                <a:latin typeface="Arial" panose="020B0604020202020204" pitchFamily="34" charset="0"/>
              </a:rPr>
              <a:t>generated</a:t>
            </a:r>
            <a:r>
              <a:rPr kumimoji="0" lang="en-US" altLang="en-US" sz="1800" b="1" i="0" u="none" strike="noStrike" cap="none" normalizeH="0" baseline="0" dirty="0" err="1">
                <a:ln>
                  <a:noFill/>
                </a:ln>
                <a:solidFill>
                  <a:schemeClr val="tx1"/>
                </a:solidFill>
                <a:effectLst/>
                <a:latin typeface="Arial" panose="020B0604020202020204" pitchFamily="34" charset="0"/>
              </a:rPr>
              <a:t>Reward</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Feedback given to guide G by D on evaluating the generated sequence </a:t>
            </a:r>
          </a:p>
        </p:txBody>
      </p:sp>
    </p:spTree>
    <p:extLst>
      <p:ext uri="{BB962C8B-B14F-4D97-AF65-F5344CB8AC3E}">
        <p14:creationId xmlns:p14="http://schemas.microsoft.com/office/powerpoint/2010/main" val="10438674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CCFC8-E1D4-4164-9604-B0529A0F7E1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3912B54-B267-4182-A638-918134E08632}"/>
              </a:ext>
            </a:extLst>
          </p:cNvPr>
          <p:cNvSpPr>
            <a:spLocks noGrp="1"/>
          </p:cNvSpPr>
          <p:nvPr>
            <p:ph type="body" idx="1"/>
          </p:nvPr>
        </p:nvSpPr>
        <p:spPr/>
        <p:txBody>
          <a:bodyPr/>
          <a:lstStyle/>
          <a:p>
            <a:r>
              <a:rPr lang="en-US" dirty="0"/>
              <a:t>As the gradients cannot pass back to G due to discrete outputs, G is regarded as a stochastic parametrized policy. The policy is trained using </a:t>
            </a:r>
            <a:r>
              <a:rPr lang="en-US" dirty="0">
                <a:hlinkClick r:id="rId2"/>
              </a:rPr>
              <a:t>policy gradient.</a:t>
            </a:r>
            <a:endParaRPr lang="en-US" dirty="0"/>
          </a:p>
          <a:p>
            <a:r>
              <a:rPr lang="en-US" i="1" dirty="0"/>
              <a:t>In a stochastic </a:t>
            </a:r>
            <a:r>
              <a:rPr lang="en-US" i="1" dirty="0" err="1"/>
              <a:t>paramterized</a:t>
            </a:r>
            <a:r>
              <a:rPr lang="en-US" i="1" dirty="0"/>
              <a:t> policy, the actions are drawn from a distribution that parameterizes your policy. For </a:t>
            </a:r>
            <a:r>
              <a:rPr lang="en-US" i="1" dirty="0" err="1"/>
              <a:t>eg.</a:t>
            </a:r>
            <a:r>
              <a:rPr lang="en-US" i="1" dirty="0"/>
              <a:t>, your action may be sampled from a normal distribution whose mean and variance will be predicted by your policy. When you draw from this distribution and evaluate your policy, you can move your mean closer to samples that lead to higher reward and farther from samples that lead to lower reward. The policy gradient integrates over both state and action spaces, whereas in the deterministic case it only integrates over the state space.</a:t>
            </a:r>
            <a:endParaRPr lang="en-US" dirty="0"/>
          </a:p>
          <a:p>
            <a:endParaRPr lang="en-US" dirty="0"/>
          </a:p>
        </p:txBody>
      </p:sp>
    </p:spTree>
    <p:extLst>
      <p:ext uri="{BB962C8B-B14F-4D97-AF65-F5344CB8AC3E}">
        <p14:creationId xmlns:p14="http://schemas.microsoft.com/office/powerpoint/2010/main" val="25637462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EFE49-6C47-4DF3-9900-E239BBD049A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C7CD455-1375-4213-A1F4-31928518D702}"/>
              </a:ext>
            </a:extLst>
          </p:cNvPr>
          <p:cNvSpPr>
            <a:spLocks noGrp="1"/>
          </p:cNvSpPr>
          <p:nvPr>
            <p:ph type="body" idx="1"/>
          </p:nvPr>
        </p:nvSpPr>
        <p:spPr/>
        <p:txBody>
          <a:bodyPr/>
          <a:lstStyle/>
          <a:p>
            <a:r>
              <a:rPr lang="en-US" dirty="0"/>
              <a:t>Now that we have all the pieces we need, we are finally ready to construct a GAN for text generation.</a:t>
            </a:r>
          </a:p>
          <a:p>
            <a:r>
              <a:rPr lang="en-US" dirty="0"/>
              <a:t>Let’s look at the easiest part first — the discriminator network. The discriminator network simply takes a sentence as input and outputs a value that signifies how “real” the sentence looks. This can be done using a CNN/RNN based model. Note that this value output by the discriminator will also be used as the reward corresponding to the input sentence, and will be provided back to the generator to update its policy at the end of each episode.</a:t>
            </a:r>
          </a:p>
          <a:p>
            <a:r>
              <a:rPr lang="en-US" dirty="0"/>
              <a:t>What about the generator? It is going to represent the parameterized policy </a:t>
            </a:r>
            <a:r>
              <a:rPr lang="en-US" b="1" dirty="0"/>
              <a:t>𝜋</a:t>
            </a:r>
            <a:r>
              <a:rPr lang="en-US" b="1" i="1" dirty="0"/>
              <a:t>(a | s,</a:t>
            </a:r>
            <a:r>
              <a:rPr lang="en-US" b="1" dirty="0"/>
              <a:t> 𝜃</a:t>
            </a:r>
            <a:r>
              <a:rPr lang="en-US" b="1" i="1" dirty="0"/>
              <a:t>), </a:t>
            </a:r>
            <a:r>
              <a:rPr lang="en-US" dirty="0"/>
              <a:t>where </a:t>
            </a:r>
            <a:r>
              <a:rPr lang="en-US" b="1" dirty="0"/>
              <a:t>𝜃</a:t>
            </a:r>
            <a:r>
              <a:rPr lang="en-US" dirty="0"/>
              <a:t> corresponds to the parameters of the generator network which will be updated according to the REINFORCE algorithm given above. Therefore, the generator should be able to take a sequence of words as input and output a probability distribution over the next word. This can be achieved using an RNN by feeding in a word at each time step and obtaining the final hidden state. The final hidden state of the RNN is then mapped to a probability distribution using a feed-forward network followed by </a:t>
            </a:r>
            <a:r>
              <a:rPr lang="en-US" dirty="0" err="1"/>
              <a:t>softmax</a:t>
            </a:r>
            <a:r>
              <a:rPr lang="en-US" dirty="0"/>
              <a:t>.</a:t>
            </a:r>
          </a:p>
          <a:p>
            <a:endParaRPr lang="en-US" dirty="0"/>
          </a:p>
        </p:txBody>
      </p:sp>
    </p:spTree>
    <p:extLst>
      <p:ext uri="{BB962C8B-B14F-4D97-AF65-F5344CB8AC3E}">
        <p14:creationId xmlns:p14="http://schemas.microsoft.com/office/powerpoint/2010/main" val="10782538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67"/>
          <p:cNvSpPr txBox="1">
            <a:spLocks noGrp="1"/>
          </p:cNvSpPr>
          <p:nvPr>
            <p:ph type="body" idx="1"/>
          </p:nvPr>
        </p:nvSpPr>
        <p:spPr>
          <a:xfrm>
            <a:off x="196550" y="333625"/>
            <a:ext cx="8520600" cy="411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the </a:t>
            </a:r>
            <a:r>
              <a:rPr lang="en" sz="1600" b="1">
                <a:solidFill>
                  <a:schemeClr val="dk1"/>
                </a:solidFill>
                <a:highlight>
                  <a:srgbClr val="FFFFFF"/>
                </a:highlight>
                <a:latin typeface="Georgia"/>
                <a:ea typeface="Georgia"/>
                <a:cs typeface="Georgia"/>
                <a:sym typeface="Georgia"/>
              </a:rPr>
              <a:t>discriminator </a:t>
            </a:r>
            <a:r>
              <a:rPr lang="en" sz="1600">
                <a:solidFill>
                  <a:schemeClr val="dk1"/>
                </a:solidFill>
                <a:highlight>
                  <a:srgbClr val="FFFFFF"/>
                </a:highlight>
                <a:latin typeface="Georgia"/>
                <a:ea typeface="Georgia"/>
                <a:cs typeface="Georgia"/>
                <a:sym typeface="Georgia"/>
              </a:rPr>
              <a:t>network. The discriminator network simply takes a sentence as input and outputs a value that signifies how “real” the sentence looks. This can be done using a CNN/RNN based model. Note that this value output by the discriminator will also be used as the reward corresponding to the input sentence, and will be provided back to the generator to update its policy at the end of each episode.</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r>
              <a:rPr lang="en" sz="1600">
                <a:solidFill>
                  <a:schemeClr val="dk1"/>
                </a:solidFill>
                <a:highlight>
                  <a:srgbClr val="FFFFFF"/>
                </a:highlight>
                <a:latin typeface="Georgia"/>
                <a:ea typeface="Georgia"/>
                <a:cs typeface="Georgia"/>
                <a:sym typeface="Georgia"/>
              </a:rPr>
              <a:t>What about the </a:t>
            </a:r>
            <a:r>
              <a:rPr lang="en" sz="1600" b="1">
                <a:solidFill>
                  <a:schemeClr val="dk1"/>
                </a:solidFill>
                <a:highlight>
                  <a:srgbClr val="FFFFFF"/>
                </a:highlight>
                <a:latin typeface="Georgia"/>
                <a:ea typeface="Georgia"/>
                <a:cs typeface="Georgia"/>
                <a:sym typeface="Georgia"/>
              </a:rPr>
              <a:t>generator</a:t>
            </a:r>
            <a:r>
              <a:rPr lang="en" sz="1600">
                <a:solidFill>
                  <a:schemeClr val="dk1"/>
                </a:solidFill>
                <a:highlight>
                  <a:srgbClr val="FFFFFF"/>
                </a:highlight>
                <a:latin typeface="Georgia"/>
                <a:ea typeface="Georgia"/>
                <a:cs typeface="Georgia"/>
                <a:sym typeface="Georgia"/>
              </a:rPr>
              <a:t>? It is going to represent the parameterized policy </a:t>
            </a:r>
            <a:r>
              <a:rPr lang="en" sz="1600" b="1">
                <a:solidFill>
                  <a:schemeClr val="dk1"/>
                </a:solidFill>
                <a:highlight>
                  <a:srgbClr val="FFFFFF"/>
                </a:highlight>
                <a:latin typeface="Georgia"/>
                <a:ea typeface="Georgia"/>
                <a:cs typeface="Georgia"/>
                <a:sym typeface="Georgia"/>
              </a:rPr>
              <a:t>𝜋</a:t>
            </a:r>
            <a:r>
              <a:rPr lang="en" sz="1600" b="1" i="1">
                <a:solidFill>
                  <a:schemeClr val="dk1"/>
                </a:solidFill>
                <a:highlight>
                  <a:srgbClr val="FFFFFF"/>
                </a:highlight>
                <a:latin typeface="Georgia"/>
                <a:ea typeface="Georgia"/>
                <a:cs typeface="Georgia"/>
                <a:sym typeface="Georgia"/>
              </a:rPr>
              <a:t>(a | s,</a:t>
            </a:r>
            <a:r>
              <a:rPr lang="en" sz="1600" b="1">
                <a:solidFill>
                  <a:schemeClr val="dk1"/>
                </a:solidFill>
                <a:highlight>
                  <a:srgbClr val="FFFFFF"/>
                </a:highlight>
                <a:latin typeface="Georgia"/>
                <a:ea typeface="Georgia"/>
                <a:cs typeface="Georgia"/>
                <a:sym typeface="Georgia"/>
              </a:rPr>
              <a:t> 𝜃</a:t>
            </a:r>
            <a:r>
              <a:rPr lang="en" sz="1600" b="1" i="1">
                <a:solidFill>
                  <a:schemeClr val="dk1"/>
                </a:solidFill>
                <a:highlight>
                  <a:srgbClr val="FFFFFF"/>
                </a:highlight>
                <a:latin typeface="Georgia"/>
                <a:ea typeface="Georgia"/>
                <a:cs typeface="Georgia"/>
                <a:sym typeface="Georgia"/>
              </a:rPr>
              <a:t>), </a:t>
            </a:r>
            <a:r>
              <a:rPr lang="en" sz="1600">
                <a:solidFill>
                  <a:schemeClr val="dk1"/>
                </a:solidFill>
                <a:highlight>
                  <a:srgbClr val="FFFFFF"/>
                </a:highlight>
                <a:latin typeface="Georgia"/>
                <a:ea typeface="Georgia"/>
                <a:cs typeface="Georgia"/>
                <a:sym typeface="Georgia"/>
              </a:rPr>
              <a:t>where </a:t>
            </a:r>
            <a:r>
              <a:rPr lang="en" sz="1600" b="1">
                <a:solidFill>
                  <a:schemeClr val="dk1"/>
                </a:solidFill>
                <a:highlight>
                  <a:srgbClr val="FFFFFF"/>
                </a:highlight>
                <a:latin typeface="Georgia"/>
                <a:ea typeface="Georgia"/>
                <a:cs typeface="Georgia"/>
                <a:sym typeface="Georgia"/>
              </a:rPr>
              <a:t>𝜃</a:t>
            </a:r>
            <a:r>
              <a:rPr lang="en" sz="1600">
                <a:solidFill>
                  <a:schemeClr val="dk1"/>
                </a:solidFill>
                <a:highlight>
                  <a:srgbClr val="FFFFFF"/>
                </a:highlight>
                <a:latin typeface="Georgia"/>
                <a:ea typeface="Georgia"/>
                <a:cs typeface="Georgia"/>
                <a:sym typeface="Georgia"/>
              </a:rPr>
              <a:t> corresponds to the parameters of the generator network which will be updated according to the REINFORCE algorithm given above. </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r>
              <a:rPr lang="en" sz="1600">
                <a:solidFill>
                  <a:schemeClr val="dk1"/>
                </a:solidFill>
                <a:highlight>
                  <a:srgbClr val="FFFFFF"/>
                </a:highlight>
                <a:latin typeface="Georgia"/>
                <a:ea typeface="Georgia"/>
                <a:cs typeface="Georgia"/>
                <a:sym typeface="Georgia"/>
              </a:rPr>
              <a:t>Therefore, the generator should be able to take a sequence of words as input and output a probability distribution over the next word. This can be achieved using an RNN by f</a:t>
            </a:r>
            <a:r>
              <a:rPr lang="en" sz="1600">
                <a:solidFill>
                  <a:schemeClr val="dk1"/>
                </a:solidFill>
                <a:highlight>
                  <a:srgbClr val="A2C4C9"/>
                </a:highlight>
                <a:latin typeface="Georgia"/>
                <a:ea typeface="Georgia"/>
                <a:cs typeface="Georgia"/>
                <a:sym typeface="Georgia"/>
              </a:rPr>
              <a:t>eeding in a word at each time step and obtaining the final hidden state</a:t>
            </a:r>
            <a:r>
              <a:rPr lang="en" sz="1600">
                <a:solidFill>
                  <a:schemeClr val="dk1"/>
                </a:solidFill>
                <a:highlight>
                  <a:srgbClr val="FFFFFF"/>
                </a:highlight>
                <a:latin typeface="Georgia"/>
                <a:ea typeface="Georgia"/>
                <a:cs typeface="Georgia"/>
                <a:sym typeface="Georgia"/>
              </a:rPr>
              <a:t>. The final hidden state of the RNN is then mapped to a probability distribution using a feed-forward network followed by softmax.</a:t>
            </a:r>
            <a:endParaRPr sz="16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l" rtl="0">
              <a:lnSpc>
                <a:spcPct val="158000"/>
              </a:lnSpc>
              <a:spcBef>
                <a:spcPts val="2900"/>
              </a:spcBef>
              <a:spcAft>
                <a:spcPts val="0"/>
              </a:spcAft>
              <a:buClr>
                <a:schemeClr val="dk1"/>
              </a:buClr>
              <a:buSzPts val="1100"/>
              <a:buFont typeface="Arial"/>
              <a:buNone/>
            </a:pPr>
            <a:r>
              <a:rPr lang="en" sz="1600">
                <a:solidFill>
                  <a:schemeClr val="dk1"/>
                </a:solidFill>
                <a:latin typeface="Georgia"/>
                <a:ea typeface="Georgia"/>
                <a:cs typeface="Georgia"/>
                <a:sym typeface="Georgia"/>
              </a:rPr>
              <a:t>There is still one piece left to clarify — the intermediate rewards </a:t>
            </a:r>
            <a:r>
              <a:rPr lang="en" sz="1600" b="1" i="1">
                <a:solidFill>
                  <a:schemeClr val="dk1"/>
                </a:solidFill>
                <a:latin typeface="Georgia"/>
                <a:ea typeface="Georgia"/>
                <a:cs typeface="Georgia"/>
                <a:sym typeface="Georgia"/>
              </a:rPr>
              <a:t>R_k </a:t>
            </a:r>
            <a:r>
              <a:rPr lang="en" sz="1600">
                <a:solidFill>
                  <a:schemeClr val="dk1"/>
                </a:solidFill>
                <a:latin typeface="Georgia"/>
                <a:ea typeface="Georgia"/>
                <a:cs typeface="Georgia"/>
                <a:sym typeface="Georgia"/>
              </a:rPr>
              <a:t>that we use to calculate</a:t>
            </a:r>
            <a:r>
              <a:rPr lang="en" sz="1600" b="1" i="1">
                <a:solidFill>
                  <a:schemeClr val="dk1"/>
                </a:solidFill>
                <a:latin typeface="Georgia"/>
                <a:ea typeface="Georgia"/>
                <a:cs typeface="Georgia"/>
                <a:sym typeface="Georgia"/>
              </a:rPr>
              <a:t> G_t</a:t>
            </a:r>
            <a:r>
              <a:rPr lang="en" sz="1600" i="1">
                <a:solidFill>
                  <a:schemeClr val="dk1"/>
                </a:solidFill>
                <a:latin typeface="Georgia"/>
                <a:ea typeface="Georgia"/>
                <a:cs typeface="Georgia"/>
                <a:sym typeface="Georgia"/>
              </a:rPr>
              <a:t>. </a:t>
            </a:r>
            <a:r>
              <a:rPr lang="en" sz="1600">
                <a:solidFill>
                  <a:schemeClr val="dk1"/>
                </a:solidFill>
                <a:latin typeface="Georgia"/>
                <a:ea typeface="Georgia"/>
                <a:cs typeface="Georgia"/>
                <a:sym typeface="Georgia"/>
              </a:rPr>
              <a:t>As I mentioned above, the discriminator network provides a reward only at the end of the episode, i.e., after it looks at the entire generated sentence. So, where do we get the intermediate rewards from? The SeqGAN paper solves this issue using </a:t>
            </a:r>
            <a:r>
              <a:rPr lang="en" sz="1600" u="sng">
                <a:solidFill>
                  <a:schemeClr val="hlink"/>
                </a:solidFill>
                <a:latin typeface="Georgia"/>
                <a:ea typeface="Georgia"/>
                <a:cs typeface="Georgia"/>
                <a:sym typeface="Georgia"/>
                <a:hlinkClick r:id="rId3"/>
              </a:rPr>
              <a:t>Monte-Carlo rollouts</a:t>
            </a:r>
            <a:r>
              <a:rPr lang="en" sz="1600">
                <a:solidFill>
                  <a:schemeClr val="dk1"/>
                </a:solidFill>
                <a:latin typeface="Georgia"/>
                <a:ea typeface="Georgia"/>
                <a:cs typeface="Georgia"/>
                <a:sym typeface="Georgia"/>
              </a:rPr>
              <a:t>. Hold on, you don’t have to know what that means, the idea is actually pretty straightforward.</a:t>
            </a:r>
            <a:endParaRPr sz="1600">
              <a:solidFill>
                <a:schemeClr val="dk1"/>
              </a:solidFill>
              <a:latin typeface="Georgia"/>
              <a:ea typeface="Georgia"/>
              <a:cs typeface="Georgia"/>
              <a:sym typeface="Georgia"/>
            </a:endParaRPr>
          </a:p>
          <a:p>
            <a:pPr marL="0" lvl="0" indent="0" algn="l" rtl="0">
              <a:lnSpc>
                <a:spcPct val="158000"/>
              </a:lnSpc>
              <a:spcBef>
                <a:spcPts val="2200"/>
              </a:spcBef>
              <a:spcAft>
                <a:spcPts val="0"/>
              </a:spcAft>
              <a:buClr>
                <a:schemeClr val="dk1"/>
              </a:buClr>
              <a:buSzPts val="1100"/>
              <a:buFont typeface="Arial"/>
              <a:buNone/>
            </a:pPr>
            <a:r>
              <a:rPr lang="en" sz="1600">
                <a:solidFill>
                  <a:schemeClr val="dk1"/>
                </a:solidFill>
                <a:latin typeface="Georgia"/>
                <a:ea typeface="Georgia"/>
                <a:cs typeface="Georgia"/>
                <a:sym typeface="Georgia"/>
              </a:rPr>
              <a:t>The idea behind Monte-Carlo rollouts is to start from the current state </a:t>
            </a:r>
            <a:r>
              <a:rPr lang="en" sz="1600" b="1" i="1">
                <a:solidFill>
                  <a:schemeClr val="dk1"/>
                </a:solidFill>
                <a:latin typeface="Georgia"/>
                <a:ea typeface="Georgia"/>
                <a:cs typeface="Georgia"/>
                <a:sym typeface="Georgia"/>
              </a:rPr>
              <a:t>S_t</a:t>
            </a:r>
            <a:r>
              <a:rPr lang="en" sz="1600">
                <a:solidFill>
                  <a:schemeClr val="dk1"/>
                </a:solidFill>
                <a:latin typeface="Georgia"/>
                <a:ea typeface="Georgia"/>
                <a:cs typeface="Georgia"/>
                <a:sym typeface="Georgia"/>
              </a:rPr>
              <a:t>, and simulate </a:t>
            </a:r>
            <a:r>
              <a:rPr lang="en" sz="1600" b="1" i="1">
                <a:solidFill>
                  <a:schemeClr val="dk1"/>
                </a:solidFill>
                <a:latin typeface="Georgia"/>
                <a:ea typeface="Georgia"/>
                <a:cs typeface="Georgia"/>
                <a:sym typeface="Georgia"/>
              </a:rPr>
              <a:t>N </a:t>
            </a:r>
            <a:r>
              <a:rPr lang="en" sz="1600">
                <a:solidFill>
                  <a:schemeClr val="dk1"/>
                </a:solidFill>
                <a:latin typeface="Georgia"/>
                <a:ea typeface="Georgia"/>
                <a:cs typeface="Georgia"/>
                <a:sym typeface="Georgia"/>
              </a:rPr>
              <a:t>(10–20)</a:t>
            </a:r>
            <a:r>
              <a:rPr lang="en" sz="1600" b="1" i="1">
                <a:solidFill>
                  <a:schemeClr val="dk1"/>
                </a:solidFill>
                <a:latin typeface="Georgia"/>
                <a:ea typeface="Georgia"/>
                <a:cs typeface="Georgia"/>
                <a:sym typeface="Georgia"/>
              </a:rPr>
              <a:t> </a:t>
            </a:r>
            <a:r>
              <a:rPr lang="en" sz="1600">
                <a:solidFill>
                  <a:schemeClr val="dk1"/>
                </a:solidFill>
                <a:latin typeface="Georgia"/>
                <a:ea typeface="Georgia"/>
                <a:cs typeface="Georgia"/>
                <a:sym typeface="Georgia"/>
              </a:rPr>
              <a:t>different episodes following the current policy </a:t>
            </a:r>
            <a:r>
              <a:rPr lang="en" sz="1600" b="1">
                <a:solidFill>
                  <a:schemeClr val="dk1"/>
                </a:solidFill>
                <a:latin typeface="Georgia"/>
                <a:ea typeface="Georgia"/>
                <a:cs typeface="Georgia"/>
                <a:sym typeface="Georgia"/>
              </a:rPr>
              <a:t>𝜋</a:t>
            </a:r>
            <a:r>
              <a:rPr lang="en" sz="1600">
                <a:solidFill>
                  <a:schemeClr val="dk1"/>
                </a:solidFill>
                <a:latin typeface="Georgia"/>
                <a:ea typeface="Georgia"/>
                <a:cs typeface="Georgia"/>
                <a:sym typeface="Georgia"/>
              </a:rPr>
              <a:t>. In our case, this means generating </a:t>
            </a:r>
            <a:r>
              <a:rPr lang="en" sz="1600" b="1" i="1">
                <a:solidFill>
                  <a:schemeClr val="dk1"/>
                </a:solidFill>
                <a:latin typeface="Georgia"/>
                <a:ea typeface="Georgia"/>
                <a:cs typeface="Georgia"/>
                <a:sym typeface="Georgia"/>
              </a:rPr>
              <a:t>N</a:t>
            </a:r>
            <a:r>
              <a:rPr lang="en" sz="1600">
                <a:solidFill>
                  <a:schemeClr val="dk1"/>
                </a:solidFill>
                <a:latin typeface="Georgia"/>
                <a:ea typeface="Georgia"/>
                <a:cs typeface="Georgia"/>
                <a:sym typeface="Georgia"/>
              </a:rPr>
              <a:t> different sentences whose prefix is the incomplete sentence corresponding to state </a:t>
            </a:r>
            <a:r>
              <a:rPr lang="en" sz="1600" b="1" i="1">
                <a:solidFill>
                  <a:schemeClr val="dk1"/>
                </a:solidFill>
                <a:latin typeface="Georgia"/>
                <a:ea typeface="Georgia"/>
                <a:cs typeface="Georgia"/>
                <a:sym typeface="Georgia"/>
              </a:rPr>
              <a:t>S_t</a:t>
            </a:r>
            <a:r>
              <a:rPr lang="en" sz="1600">
                <a:solidFill>
                  <a:schemeClr val="dk1"/>
                </a:solidFill>
                <a:latin typeface="Georgia"/>
                <a:ea typeface="Georgia"/>
                <a:cs typeface="Georgia"/>
                <a:sym typeface="Georgia"/>
              </a:rPr>
              <a:t>.</a:t>
            </a:r>
            <a:endParaRPr sz="1600">
              <a:solidFill>
                <a:schemeClr val="dk1"/>
              </a:solidFill>
              <a:latin typeface="Georgia"/>
              <a:ea typeface="Georgia"/>
              <a:cs typeface="Georgia"/>
              <a:sym typeface="Georgia"/>
            </a:endParaRPr>
          </a:p>
          <a:p>
            <a:pPr marL="0" lvl="0" indent="0" algn="l" rtl="0">
              <a:spcBef>
                <a:spcPts val="0"/>
              </a:spcBef>
              <a:spcAft>
                <a:spcPts val="1600"/>
              </a:spcAft>
              <a:buNone/>
            </a:pPr>
            <a:endParaRPr/>
          </a:p>
        </p:txBody>
      </p:sp>
      <p:pic>
        <p:nvPicPr>
          <p:cNvPr id="418" name="Google Shape;418;p68"/>
          <p:cNvPicPr preferRelativeResize="0"/>
          <p:nvPr/>
        </p:nvPicPr>
        <p:blipFill>
          <a:blip r:embed="rId4">
            <a:alphaModFix/>
          </a:blip>
          <a:stretch>
            <a:fillRect/>
          </a:stretch>
        </p:blipFill>
        <p:spPr>
          <a:xfrm>
            <a:off x="2234050" y="1364475"/>
            <a:ext cx="2105025" cy="238125"/>
          </a:xfrm>
          <a:prstGeom prst="rect">
            <a:avLst/>
          </a:prstGeom>
          <a:noFill/>
          <a:ln>
            <a:noFill/>
          </a:ln>
        </p:spPr>
      </p:pic>
      <p:pic>
        <p:nvPicPr>
          <p:cNvPr id="419" name="Google Shape;419;p68"/>
          <p:cNvPicPr preferRelativeResize="0"/>
          <p:nvPr/>
        </p:nvPicPr>
        <p:blipFill>
          <a:blip r:embed="rId5">
            <a:alphaModFix/>
          </a:blip>
          <a:stretch>
            <a:fillRect/>
          </a:stretch>
        </p:blipFill>
        <p:spPr>
          <a:xfrm>
            <a:off x="1785300" y="1876725"/>
            <a:ext cx="4819650" cy="23812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5" name="Google Shape;425;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Georgia"/>
                <a:ea typeface="Georgia"/>
                <a:cs typeface="Georgia"/>
                <a:sym typeface="Georgia"/>
              </a:rPr>
              <a:t>Then, we get the rewards corresponding to these </a:t>
            </a:r>
            <a:r>
              <a:rPr lang="en" sz="1600" b="1" i="1">
                <a:solidFill>
                  <a:schemeClr val="dk1"/>
                </a:solidFill>
                <a:highlight>
                  <a:srgbClr val="FFFFFF"/>
                </a:highlight>
                <a:latin typeface="Georgia"/>
                <a:ea typeface="Georgia"/>
                <a:cs typeface="Georgia"/>
                <a:sym typeface="Georgia"/>
              </a:rPr>
              <a:t>N</a:t>
            </a:r>
            <a:r>
              <a:rPr lang="en" sz="1600">
                <a:solidFill>
                  <a:schemeClr val="dk1"/>
                </a:solidFill>
                <a:highlight>
                  <a:srgbClr val="FFFFFF"/>
                </a:highlight>
                <a:latin typeface="Georgia"/>
                <a:ea typeface="Georgia"/>
                <a:cs typeface="Georgia"/>
                <a:sym typeface="Georgia"/>
              </a:rPr>
              <a:t> sentences using the discriminator and average them out to get the expected reward </a:t>
            </a:r>
            <a:r>
              <a:rPr lang="en" sz="1600" b="1" i="1">
                <a:solidFill>
                  <a:schemeClr val="dk1"/>
                </a:solidFill>
                <a:highlight>
                  <a:srgbClr val="FFFFFF"/>
                </a:highlight>
                <a:latin typeface="Georgia"/>
                <a:ea typeface="Georgia"/>
                <a:cs typeface="Georgia"/>
                <a:sym typeface="Georgia"/>
              </a:rPr>
              <a:t>R_t</a:t>
            </a:r>
            <a:r>
              <a:rPr lang="en" sz="1600">
                <a:solidFill>
                  <a:schemeClr val="dk1"/>
                </a:solidFill>
                <a:highlight>
                  <a:srgbClr val="FFFFFF"/>
                </a:highlight>
                <a:latin typeface="Georgia"/>
                <a:ea typeface="Georgia"/>
                <a:cs typeface="Georgia"/>
                <a:sym typeface="Georgia"/>
              </a:rPr>
              <a:t> at time step </a:t>
            </a:r>
            <a:r>
              <a:rPr lang="en" sz="1600" b="1" i="1">
                <a:solidFill>
                  <a:schemeClr val="dk1"/>
                </a:solidFill>
                <a:highlight>
                  <a:srgbClr val="FFFFFF"/>
                </a:highlight>
                <a:latin typeface="Georgia"/>
                <a:ea typeface="Georgia"/>
                <a:cs typeface="Georgia"/>
                <a:sym typeface="Georgia"/>
              </a:rPr>
              <a:t>t</a:t>
            </a:r>
            <a:r>
              <a:rPr lang="en" sz="1600">
                <a:solidFill>
                  <a:schemeClr val="dk1"/>
                </a:solidFill>
                <a:highlight>
                  <a:srgbClr val="FFFFFF"/>
                </a:highlight>
                <a:latin typeface="Georgia"/>
                <a:ea typeface="Georgia"/>
                <a:cs typeface="Georgia"/>
                <a:sym typeface="Georgia"/>
              </a:rPr>
              <a:t>. This makes sense because it tells us what reward to expect when we proceed till the end from state </a:t>
            </a:r>
            <a:r>
              <a:rPr lang="en" sz="1600" b="1" i="1">
                <a:solidFill>
                  <a:schemeClr val="dk1"/>
                </a:solidFill>
                <a:highlight>
                  <a:srgbClr val="FFFFFF"/>
                </a:highlight>
                <a:latin typeface="Georgia"/>
                <a:ea typeface="Georgia"/>
                <a:cs typeface="Georgia"/>
                <a:sym typeface="Georgia"/>
              </a:rPr>
              <a:t>S_t</a:t>
            </a:r>
            <a:r>
              <a:rPr lang="en" sz="1600">
                <a:solidFill>
                  <a:schemeClr val="dk1"/>
                </a:solidFill>
                <a:highlight>
                  <a:srgbClr val="FFFFFF"/>
                </a:highlight>
                <a:latin typeface="Georgia"/>
                <a:ea typeface="Georgia"/>
                <a:cs typeface="Georgia"/>
                <a:sym typeface="Georgia"/>
              </a:rPr>
              <a:t>.</a:t>
            </a: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0"/>
              </a:spcAft>
              <a:buNone/>
            </a:pPr>
            <a:endParaRPr sz="1600">
              <a:solidFill>
                <a:schemeClr val="dk1"/>
              </a:solidFill>
              <a:highlight>
                <a:srgbClr val="FFFFFF"/>
              </a:highlight>
              <a:latin typeface="Georgia"/>
              <a:ea typeface="Georgia"/>
              <a:cs typeface="Georgia"/>
              <a:sym typeface="Georgia"/>
            </a:endParaRPr>
          </a:p>
          <a:p>
            <a:pPr marL="0" lvl="0" indent="0" algn="l" rtl="0">
              <a:spcBef>
                <a:spcPts val="1600"/>
              </a:spcBef>
              <a:spcAft>
                <a:spcPts val="1600"/>
              </a:spcAft>
              <a:buNone/>
            </a:pPr>
            <a:endParaRPr sz="1600">
              <a:solidFill>
                <a:schemeClr val="dk1"/>
              </a:solidFill>
              <a:highlight>
                <a:srgbClr val="FFFFFF"/>
              </a:highlight>
              <a:latin typeface="Georgia"/>
              <a:ea typeface="Georgia"/>
              <a:cs typeface="Georgia"/>
              <a:sym typeface="Georgia"/>
            </a:endParaRPr>
          </a:p>
        </p:txBody>
      </p:sp>
      <p:pic>
        <p:nvPicPr>
          <p:cNvPr id="426" name="Google Shape;426;p69"/>
          <p:cNvPicPr preferRelativeResize="0"/>
          <p:nvPr/>
        </p:nvPicPr>
        <p:blipFill>
          <a:blip r:embed="rId3">
            <a:alphaModFix/>
          </a:blip>
          <a:stretch>
            <a:fillRect/>
          </a:stretch>
        </p:blipFill>
        <p:spPr>
          <a:xfrm>
            <a:off x="1943100" y="2228850"/>
            <a:ext cx="5257800" cy="685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Fake Review Detection</a:t>
            </a:r>
            <a:endParaRPr/>
          </a:p>
        </p:txBody>
      </p:sp>
      <p:sp>
        <p:nvSpPr>
          <p:cNvPr id="169" name="Google Shape;169;p29"/>
          <p:cNvSpPr txBox="1">
            <a:spLocks noGrp="1"/>
          </p:cNvSpPr>
          <p:nvPr>
            <p:ph type="body" idx="1"/>
          </p:nvPr>
        </p:nvSpPr>
        <p:spPr>
          <a:xfrm>
            <a:off x="434225" y="720000"/>
            <a:ext cx="8373000" cy="41769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Font typeface="Times New Roman"/>
              <a:buChar char="➢"/>
            </a:pPr>
            <a:r>
              <a:rPr lang="en" sz="2400" dirty="0">
                <a:latin typeface="Times New Roman"/>
                <a:ea typeface="Times New Roman"/>
                <a:cs typeface="Times New Roman"/>
                <a:sym typeface="Times New Roman"/>
              </a:rPr>
              <a:t>Detect fake reviews written by human (Crowdsourced  or Expert Generated):</a:t>
            </a:r>
            <a:endParaRPr sz="2400" dirty="0">
              <a:latin typeface="Times New Roman"/>
              <a:ea typeface="Times New Roman"/>
              <a:cs typeface="Times New Roman"/>
              <a:sym typeface="Times New Roman"/>
            </a:endParaRPr>
          </a:p>
          <a:p>
            <a:pPr marL="914400" lvl="1" indent="-381000" algn="l" rtl="0">
              <a:spcBef>
                <a:spcPts val="0"/>
              </a:spcBef>
              <a:spcAft>
                <a:spcPts val="0"/>
              </a:spcAft>
              <a:buSzPts val="2400"/>
              <a:buFont typeface="Times New Roman"/>
              <a:buChar char="○"/>
            </a:pPr>
            <a:r>
              <a:rPr lang="en" sz="2400" dirty="0">
                <a:latin typeface="Times New Roman"/>
                <a:ea typeface="Times New Roman"/>
                <a:cs typeface="Times New Roman"/>
                <a:sym typeface="Times New Roman"/>
              </a:rPr>
              <a:t>ML-based Review filter</a:t>
            </a:r>
            <a:endParaRPr sz="2400" dirty="0">
              <a:latin typeface="Times New Roman"/>
              <a:ea typeface="Times New Roman"/>
              <a:cs typeface="Times New Roman"/>
              <a:sym typeface="Times New Roman"/>
            </a:endParaRPr>
          </a:p>
          <a:p>
            <a:pPr lvl="2" indent="-381000">
              <a:spcBef>
                <a:spcPts val="0"/>
              </a:spcBef>
              <a:buSzPts val="2400"/>
              <a:buFont typeface="Times New Roman"/>
              <a:buChar char="■"/>
            </a:pPr>
            <a:r>
              <a:rPr lang="en-US" sz="2000" dirty="0">
                <a:solidFill>
                  <a:schemeClr val="dk1"/>
                </a:solidFill>
              </a:rPr>
              <a:t>Employs the language processing</a:t>
            </a:r>
            <a:r>
              <a:rPr lang="en-US" sz="2000" dirty="0">
                <a:solidFill>
                  <a:schemeClr val="dk1"/>
                </a:solidFill>
                <a:uFill>
                  <a:noFill/>
                </a:uFill>
                <a:hlinkClick r:id="rId3"/>
              </a:rPr>
              <a:t> </a:t>
            </a:r>
            <a:r>
              <a:rPr lang="en-US" sz="2000" u="sng" dirty="0">
                <a:solidFill>
                  <a:schemeClr val="hlink"/>
                </a:solidFill>
                <a:hlinkClick r:id="rId3"/>
              </a:rPr>
              <a:t>method to detect unusual patterns of text</a:t>
            </a:r>
            <a:r>
              <a:rPr lang="en-US" sz="2000" dirty="0">
                <a:solidFill>
                  <a:schemeClr val="dk1"/>
                </a:solidFill>
              </a:rPr>
              <a:t>, writing style, and formatting</a:t>
            </a:r>
            <a:r>
              <a:rPr lang="en-US" sz="2400" dirty="0">
                <a:solidFill>
                  <a:schemeClr val="dk1"/>
                </a:solidFill>
              </a:rPr>
              <a:t>. </a:t>
            </a:r>
          </a:p>
          <a:p>
            <a:pPr marL="1371600" marR="0" lvl="2" indent="-381000" algn="l" rtl="0">
              <a:lnSpc>
                <a:spcPct val="115000"/>
              </a:lnSpc>
              <a:spcBef>
                <a:spcPts val="0"/>
              </a:spcBef>
              <a:spcAft>
                <a:spcPts val="0"/>
              </a:spcAft>
              <a:buSzPts val="2400"/>
              <a:buFont typeface="Times New Roman"/>
              <a:buChar char="■"/>
            </a:pPr>
            <a:endParaRPr sz="2400" dirty="0">
              <a:latin typeface="Times New Roman"/>
              <a:ea typeface="Times New Roman"/>
              <a:cs typeface="Times New Roman"/>
              <a:sym typeface="Times New Roman"/>
            </a:endParaRPr>
          </a:p>
          <a:p>
            <a:pPr marL="457200" lvl="0" indent="-381000" algn="l" rtl="0">
              <a:spcBef>
                <a:spcPts val="0"/>
              </a:spcBef>
              <a:spcAft>
                <a:spcPts val="0"/>
              </a:spcAft>
              <a:buSzPts val="2400"/>
              <a:buFont typeface="Times New Roman"/>
              <a:buChar char="➢"/>
            </a:pPr>
            <a:r>
              <a:rPr lang="en" sz="2400" dirty="0">
                <a:latin typeface="Times New Roman"/>
                <a:ea typeface="Times New Roman"/>
                <a:cs typeface="Times New Roman"/>
                <a:sym typeface="Times New Roman"/>
              </a:rPr>
              <a:t>Detect the fake reviews generated by AI</a:t>
            </a:r>
            <a:endParaRPr sz="2400" dirty="0">
              <a:latin typeface="Times New Roman"/>
              <a:ea typeface="Times New Roman"/>
              <a:cs typeface="Times New Roman"/>
              <a:sym typeface="Times New Roman"/>
            </a:endParaRPr>
          </a:p>
          <a:p>
            <a:pPr marL="0" lvl="0" indent="0" algn="l" rtl="0">
              <a:spcBef>
                <a:spcPts val="1600"/>
              </a:spcBef>
              <a:spcAft>
                <a:spcPts val="1600"/>
              </a:spcAft>
              <a:buNone/>
            </a:pPr>
            <a:endParaRPr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Issue ith RL-based methods</a:t>
            </a:r>
            <a:endParaRPr/>
          </a:p>
        </p:txBody>
      </p:sp>
      <p:sp>
        <p:nvSpPr>
          <p:cNvPr id="432" name="Google Shape;432;p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8000"/>
              </a:lnSpc>
              <a:spcBef>
                <a:spcPts val="600"/>
              </a:spcBef>
              <a:spcAft>
                <a:spcPts val="0"/>
              </a:spcAft>
              <a:buClr>
                <a:schemeClr val="dk1"/>
              </a:buClr>
              <a:buSzPts val="1100"/>
              <a:buFont typeface="Arial"/>
              <a:buNone/>
            </a:pPr>
            <a:r>
              <a:rPr lang="en" sz="1600">
                <a:solidFill>
                  <a:schemeClr val="dk1"/>
                </a:solidFill>
                <a:latin typeface="Georgia"/>
                <a:ea typeface="Georgia"/>
                <a:cs typeface="Georgia"/>
                <a:sym typeface="Georgia"/>
              </a:rPr>
              <a:t>Since we are just using a few samples to estimate the gradient of the policy at each time step, there is a very high variance in the gradient estimate from episode to episode. This makes the training process unstable and convergence is very slow. The SeqGAN paper attempts to speed-up the training by pre-training both the generator and discriminator as standard language models using MLE.</a:t>
            </a:r>
            <a:endParaRPr sz="1600">
              <a:solidFill>
                <a:schemeClr val="dk1"/>
              </a:solidFill>
              <a:latin typeface="Georgia"/>
              <a:ea typeface="Georgia"/>
              <a:cs typeface="Georgia"/>
              <a:sym typeface="Georgia"/>
            </a:endParaRPr>
          </a:p>
          <a:p>
            <a:pPr marL="0" lvl="0" indent="0" algn="l" rtl="0">
              <a:lnSpc>
                <a:spcPct val="158000"/>
              </a:lnSpc>
              <a:spcBef>
                <a:spcPts val="2200"/>
              </a:spcBef>
              <a:spcAft>
                <a:spcPts val="0"/>
              </a:spcAft>
              <a:buClr>
                <a:schemeClr val="dk1"/>
              </a:buClr>
              <a:buSzPts val="1100"/>
              <a:buFont typeface="Arial"/>
              <a:buNone/>
            </a:pPr>
            <a:r>
              <a:rPr lang="en" sz="1600">
                <a:solidFill>
                  <a:schemeClr val="dk1"/>
                </a:solidFill>
                <a:latin typeface="Georgia"/>
                <a:ea typeface="Georgia"/>
                <a:cs typeface="Georgia"/>
                <a:sym typeface="Georgia"/>
              </a:rPr>
              <a:t>Also, policy gradient methods tend to converge to a local maxima, especially in cases such as ours where the state-action space is huge. Note that we have a choice between |</a:t>
            </a:r>
            <a:r>
              <a:rPr lang="en" sz="1600" b="1" i="1">
                <a:solidFill>
                  <a:schemeClr val="dk1"/>
                </a:solidFill>
                <a:latin typeface="Georgia"/>
                <a:ea typeface="Georgia"/>
                <a:cs typeface="Georgia"/>
                <a:sym typeface="Georgia"/>
              </a:rPr>
              <a:t>V</a:t>
            </a:r>
            <a:r>
              <a:rPr lang="en" sz="1600">
                <a:solidFill>
                  <a:schemeClr val="dk1"/>
                </a:solidFill>
                <a:latin typeface="Georgia"/>
                <a:ea typeface="Georgia"/>
                <a:cs typeface="Georgia"/>
                <a:sym typeface="Georgia"/>
              </a:rPr>
              <a:t>| actions at each time step, where </a:t>
            </a:r>
            <a:r>
              <a:rPr lang="en" sz="1600" b="1" i="1">
                <a:solidFill>
                  <a:schemeClr val="dk1"/>
                </a:solidFill>
                <a:latin typeface="Georgia"/>
                <a:ea typeface="Georgia"/>
                <a:cs typeface="Georgia"/>
                <a:sym typeface="Georgia"/>
              </a:rPr>
              <a:t>V</a:t>
            </a:r>
            <a:r>
              <a:rPr lang="en" sz="1600">
                <a:solidFill>
                  <a:schemeClr val="dk1"/>
                </a:solidFill>
                <a:latin typeface="Georgia"/>
                <a:ea typeface="Georgia"/>
                <a:cs typeface="Georgia"/>
                <a:sym typeface="Georgia"/>
              </a:rPr>
              <a:t> is our vocabulary (could be of the order of 100,000).</a:t>
            </a:r>
            <a:endParaRPr sz="1600">
              <a:solidFill>
                <a:schemeClr val="dk1"/>
              </a:solidFill>
              <a:latin typeface="Georgia"/>
              <a:ea typeface="Georgia"/>
              <a:cs typeface="Georgia"/>
              <a:sym typeface="Georgia"/>
            </a:endParaRPr>
          </a:p>
          <a:p>
            <a:pPr marL="0" lvl="0" indent="0" algn="l" rtl="0">
              <a:spcBef>
                <a:spcPts val="0"/>
              </a:spcBef>
              <a:spcAft>
                <a:spcPts val="160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Weakness SeqGAN</a:t>
            </a:r>
            <a:endParaRPr/>
          </a:p>
        </p:txBody>
      </p:sp>
      <p:sp>
        <p:nvSpPr>
          <p:cNvPr id="438" name="Google Shape;438;p7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latin typeface="Times New Roman"/>
                <a:ea typeface="Times New Roman"/>
                <a:cs typeface="Times New Roman"/>
                <a:sym typeface="Times New Roman"/>
              </a:rPr>
              <a:t>Huge search space: If the vocabulary is 5000, and the text length is 10, the text’s number will beup to , it needs many attempts to find a good policy.</a:t>
            </a:r>
            <a:endParaRPr sz="1400">
              <a:solidFill>
                <a:schemeClr val="dk1"/>
              </a:solidFill>
              <a:latin typeface="Times New Roman"/>
              <a:ea typeface="Times New Roman"/>
              <a:cs typeface="Times New Roman"/>
              <a:sym typeface="Times New Roman"/>
            </a:endParaRPr>
          </a:p>
          <a:p>
            <a:pPr marL="0" lvl="0" indent="0" algn="l" rtl="0">
              <a:spcBef>
                <a:spcPts val="1600"/>
              </a:spcBef>
              <a:spcAft>
                <a:spcPts val="1600"/>
              </a:spcAft>
              <a:buNone/>
            </a:pPr>
            <a:endParaRPr sz="35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LeakGAN</a:t>
            </a:r>
            <a:endParaRPr/>
          </a:p>
        </p:txBody>
      </p:sp>
      <p:sp>
        <p:nvSpPr>
          <p:cNvPr id="444" name="Google Shape;444;p7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chemeClr val="dk1"/>
                </a:solidFill>
              </a:rPr>
              <a:t>LeakGAN</a:t>
            </a:r>
            <a:r>
              <a:rPr lang="en" sz="1100">
                <a:solidFill>
                  <a:schemeClr val="dk1"/>
                </a:solidFill>
              </a:rPr>
              <a:t> that borrows from recent advances in hierarchical reinforcement learning to provide richer information from the discriminator to the generator</a:t>
            </a:r>
            <a:endParaRPr sz="1100">
              <a:solidFill>
                <a:schemeClr val="dk1"/>
              </a:solidFill>
            </a:endParaRPr>
          </a:p>
          <a:p>
            <a:pPr marL="457200" lvl="0" indent="-298450" algn="l" rtl="0">
              <a:spcBef>
                <a:spcPts val="1600"/>
              </a:spcBef>
              <a:spcAft>
                <a:spcPts val="0"/>
              </a:spcAft>
              <a:buClr>
                <a:schemeClr val="dk1"/>
              </a:buClr>
              <a:buSzPts val="1100"/>
              <a:buChar char="●"/>
            </a:pPr>
            <a:r>
              <a:rPr lang="en" sz="1100">
                <a:solidFill>
                  <a:schemeClr val="dk1"/>
                </a:solidFill>
              </a:rPr>
              <a:t>a generator is an LSTM and it contains a high-level </a:t>
            </a:r>
            <a:r>
              <a:rPr lang="en" sz="1100" i="1">
                <a:solidFill>
                  <a:schemeClr val="dk1"/>
                </a:solidFill>
              </a:rPr>
              <a:t>MANAGER </a:t>
            </a:r>
            <a:r>
              <a:rPr lang="en" sz="1100">
                <a:solidFill>
                  <a:schemeClr val="dk1"/>
                </a:solidFill>
              </a:rPr>
              <a:t>module and low-level </a:t>
            </a:r>
            <a:r>
              <a:rPr lang="en" sz="1100" i="1">
                <a:solidFill>
                  <a:schemeClr val="dk1"/>
                </a:solidFill>
              </a:rPr>
              <a:t>WORKER</a:t>
            </a:r>
            <a:r>
              <a:rPr lang="en" sz="1100">
                <a:solidFill>
                  <a:schemeClr val="dk1"/>
                </a:solidFill>
              </a:rPr>
              <a:t> module;</a:t>
            </a:r>
            <a:endParaRPr sz="1100">
              <a:solidFill>
                <a:schemeClr val="dk1"/>
              </a:solidFill>
            </a:endParaRPr>
          </a:p>
          <a:p>
            <a:pPr marL="457200" lvl="0" indent="-298450" algn="l" rtl="0">
              <a:spcBef>
                <a:spcPts val="0"/>
              </a:spcBef>
              <a:spcAft>
                <a:spcPts val="0"/>
              </a:spcAft>
              <a:buClr>
                <a:schemeClr val="dk1"/>
              </a:buClr>
              <a:buSzPts val="1100"/>
              <a:buChar char="●"/>
            </a:pPr>
            <a:r>
              <a:rPr lang="en" sz="1100">
                <a:solidFill>
                  <a:schemeClr val="dk1"/>
                </a:solidFill>
              </a:rPr>
              <a:t>in each step, the </a:t>
            </a:r>
            <a:r>
              <a:rPr lang="en" sz="1100" i="1">
                <a:solidFill>
                  <a:schemeClr val="dk1"/>
                </a:solidFill>
              </a:rPr>
              <a:t>MANAGER</a:t>
            </a:r>
            <a:r>
              <a:rPr lang="en" sz="1100">
                <a:solidFill>
                  <a:schemeClr val="dk1"/>
                </a:solidFill>
              </a:rPr>
              <a:t> receives a high-level feature representation extracted by the discriminator and uses it to form the guiding goal for the </a:t>
            </a:r>
            <a:r>
              <a:rPr lang="en" sz="1100" i="1">
                <a:solidFill>
                  <a:schemeClr val="dk1"/>
                </a:solidFill>
              </a:rPr>
              <a:t>WORKER</a:t>
            </a:r>
            <a:r>
              <a:rPr lang="en" sz="1100">
                <a:solidFill>
                  <a:schemeClr val="dk1"/>
                </a:solidFill>
              </a:rPr>
              <a:t> module in that timestep.</a:t>
            </a:r>
            <a:endParaRPr sz="1100">
              <a:solidFill>
                <a:schemeClr val="dk1"/>
              </a:solidFill>
            </a:endParaRPr>
          </a:p>
          <a:p>
            <a:pPr marL="0" lvl="0" indent="0" algn="l" rtl="0">
              <a:spcBef>
                <a:spcPts val="1200"/>
              </a:spcBef>
              <a:spcAft>
                <a:spcPts val="1600"/>
              </a:spcAft>
              <a:buNone/>
            </a:pPr>
            <a:endParaRPr sz="1100">
              <a:solidFill>
                <a:schemeClr val="dk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pic>
        <p:nvPicPr>
          <p:cNvPr id="449" name="Google Shape;449;p73"/>
          <p:cNvPicPr preferRelativeResize="0"/>
          <p:nvPr/>
        </p:nvPicPr>
        <p:blipFill>
          <a:blip r:embed="rId3">
            <a:alphaModFix/>
          </a:blip>
          <a:stretch>
            <a:fillRect/>
          </a:stretch>
        </p:blipFill>
        <p:spPr>
          <a:xfrm>
            <a:off x="1389200" y="261925"/>
            <a:ext cx="6191250" cy="46196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74"/>
          <p:cNvSpPr txBox="1">
            <a:spLocks noGrp="1"/>
          </p:cNvSpPr>
          <p:nvPr>
            <p:ph type="body" idx="1"/>
          </p:nvPr>
        </p:nvSpPr>
        <p:spPr>
          <a:xfrm>
            <a:off x="311700" y="308025"/>
            <a:ext cx="8520600" cy="44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Given generator Gθ (bottom dotted-line) and Dϕ (upper dotted-line), the generator is broken into a Manager (M) and a Worker module (W). To generate the next word xt+1, the current sentence St is first fed into feature extractor F inside Dϕ. The extracted feature then </a:t>
            </a:r>
            <a:r>
              <a:rPr lang="en" sz="1400" i="1">
                <a:solidFill>
                  <a:schemeClr val="dk1"/>
                </a:solidFill>
              </a:rPr>
              <a:t>leak</a:t>
            </a:r>
            <a:r>
              <a:rPr lang="en" sz="1400">
                <a:solidFill>
                  <a:schemeClr val="dk1"/>
                </a:solidFill>
              </a:rPr>
              <a:t> to manager in the generator to compute a goal vector projected to action space wt by a linear projection ψ. The worker computes the probability distribution of next action to take Ot given the previous word xt then adjust its distribution by element-wise dot with wt to get final distribution.</a:t>
            </a:r>
            <a:endParaRPr sz="1400">
              <a:solidFill>
                <a:schemeClr val="dk1"/>
              </a:solidFill>
            </a:endParaRPr>
          </a:p>
          <a:p>
            <a:pPr marL="0" lvl="0" indent="0" algn="l" rtl="0">
              <a:spcBef>
                <a:spcPts val="1600"/>
              </a:spcBef>
              <a:spcAft>
                <a:spcPts val="0"/>
              </a:spcAft>
              <a:buNone/>
            </a:pPr>
            <a:r>
              <a:rPr lang="en" sz="1400" b="1">
                <a:solidFill>
                  <a:schemeClr val="dk1"/>
                </a:solidFill>
                <a:highlight>
                  <a:srgbClr val="C27BA0"/>
                </a:highlight>
              </a:rPr>
              <a:t> In a recent survey [</a:t>
            </a:r>
            <a:r>
              <a:rPr lang="en" sz="1400" b="1" u="sng">
                <a:solidFill>
                  <a:schemeClr val="hlink"/>
                </a:solidFill>
                <a:highlight>
                  <a:srgbClr val="C27BA0"/>
                </a:highlight>
                <a:hlinkClick r:id="rId3"/>
              </a:rPr>
              <a:t>36</a:t>
            </a:r>
            <a:r>
              <a:rPr lang="en" sz="1400" b="1">
                <a:solidFill>
                  <a:schemeClr val="dk1"/>
                </a:solidFill>
                <a:highlight>
                  <a:srgbClr val="C27BA0"/>
                </a:highlight>
              </a:rPr>
              <a:t>], Lu et al. observe that all methods above suffer from serious mode-collapse by measuring self-BLEU score, which is calculated by picking one generated sample then compute average BLEU score over generated samples collection.</a:t>
            </a:r>
            <a:endParaRPr sz="1400" b="1">
              <a:solidFill>
                <a:schemeClr val="dk1"/>
              </a:solidFill>
              <a:highlight>
                <a:srgbClr val="C27BA0"/>
              </a:highlight>
            </a:endParaRPr>
          </a:p>
          <a:p>
            <a:pPr marL="0" lvl="0" indent="0" algn="l" rtl="0">
              <a:spcBef>
                <a:spcPts val="1600"/>
              </a:spcBef>
              <a:spcAft>
                <a:spcPts val="0"/>
              </a:spcAft>
              <a:buNone/>
            </a:pPr>
            <a:r>
              <a:rPr lang="en" sz="1100" b="1">
                <a:solidFill>
                  <a:schemeClr val="dk1"/>
                </a:solidFill>
              </a:rPr>
              <a:t>HOW DO WE EVALUATE OUR TEXT GENERATION MODEL?</a:t>
            </a:r>
            <a:endParaRPr sz="1100" b="1">
              <a:solidFill>
                <a:schemeClr val="dk1"/>
              </a:solidFill>
            </a:endParaRPr>
          </a:p>
          <a:p>
            <a:pPr marL="0" lvl="0" indent="0" algn="l" rtl="0">
              <a:spcBef>
                <a:spcPts val="1600"/>
              </a:spcBef>
              <a:spcAft>
                <a:spcPts val="1600"/>
              </a:spcAft>
              <a:buNone/>
            </a:pPr>
            <a:r>
              <a:rPr lang="en" sz="1100">
                <a:solidFill>
                  <a:schemeClr val="dk1"/>
                </a:solidFill>
              </a:rPr>
              <a:t>For text generation model discussed in this post, a specific aspect is whether the model suffers from mode-collapse (lack diversity) in addition to the text quality. A naive approach to measure the diversity is to count unique n-gram. However, improving such n-gram metric does not necessarily enhance the diversity as discussed in MaskGAN. The diversity of text generation is a less addressed issue in the recent literature although a few very recent work start to explore it [</a:t>
            </a:r>
            <a:r>
              <a:rPr lang="en" sz="1100" u="sng">
                <a:solidFill>
                  <a:schemeClr val="hlink"/>
                </a:solidFill>
                <a:hlinkClick r:id="rId4"/>
              </a:rPr>
              <a:t>43</a:t>
            </a:r>
            <a:r>
              <a:rPr lang="en" sz="1100">
                <a:solidFill>
                  <a:schemeClr val="dk1"/>
                </a:solidFill>
              </a:rPr>
              <a:t>]. Moreover, there is no existing metrics in text generation analogous to Inception-Score [</a:t>
            </a:r>
            <a:r>
              <a:rPr lang="en" sz="1100" u="sng">
                <a:solidFill>
                  <a:schemeClr val="hlink"/>
                </a:solidFill>
                <a:hlinkClick r:id="rId5"/>
              </a:rPr>
              <a:t>11</a:t>
            </a:r>
            <a:r>
              <a:rPr lang="en" sz="1100">
                <a:solidFill>
                  <a:schemeClr val="dk1"/>
                </a:solidFill>
              </a:rPr>
              <a:t>] or Fréchet Inception Distance [</a:t>
            </a:r>
            <a:r>
              <a:rPr lang="en" sz="1100" u="sng">
                <a:solidFill>
                  <a:schemeClr val="hlink"/>
                </a:solidFill>
                <a:hlinkClick r:id="rId6"/>
              </a:rPr>
              <a:t>44</a:t>
            </a:r>
            <a:r>
              <a:rPr lang="en" sz="1100">
                <a:solidFill>
                  <a:schemeClr val="dk1"/>
                </a:solidFill>
              </a:rPr>
              <a:t>] in conventional GAN that can reflect the diversity and quality of generated images, which might suggest a direction to explore</a:t>
            </a:r>
            <a:endParaRPr sz="1100" b="1">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0" name="Google Shape;460;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Next, given the goal embedding produced by the MANAGER,</a:t>
            </a:r>
            <a:endParaRPr/>
          </a:p>
          <a:p>
            <a:pPr marL="0" lvl="0" indent="0" algn="l" rtl="0">
              <a:spcBef>
                <a:spcPts val="1600"/>
              </a:spcBef>
              <a:spcAft>
                <a:spcPts val="0"/>
              </a:spcAft>
              <a:buClr>
                <a:schemeClr val="dk1"/>
              </a:buClr>
              <a:buSzPts val="1100"/>
              <a:buFont typeface="Arial"/>
              <a:buNone/>
            </a:pPr>
            <a:r>
              <a:rPr lang="en"/>
              <a:t>the WORKER first encodes current generated words</a:t>
            </a:r>
            <a:endParaRPr/>
          </a:p>
          <a:p>
            <a:pPr marL="0" lvl="0" indent="0" algn="l" rtl="0">
              <a:spcBef>
                <a:spcPts val="1600"/>
              </a:spcBef>
              <a:spcAft>
                <a:spcPts val="0"/>
              </a:spcAft>
              <a:buClr>
                <a:schemeClr val="dk1"/>
              </a:buClr>
              <a:buSzPts val="1100"/>
              <a:buFont typeface="Arial"/>
              <a:buNone/>
            </a:pPr>
            <a:r>
              <a:rPr lang="en"/>
              <a:t>with another LSTM, then combines the output of the LSTM</a:t>
            </a:r>
            <a:endParaRPr/>
          </a:p>
          <a:p>
            <a:pPr marL="0" lvl="0" indent="0" algn="l" rtl="0">
              <a:spcBef>
                <a:spcPts val="1600"/>
              </a:spcBef>
              <a:spcAft>
                <a:spcPts val="0"/>
              </a:spcAft>
              <a:buClr>
                <a:schemeClr val="dk1"/>
              </a:buClr>
              <a:buSzPts val="1100"/>
              <a:buFont typeface="Arial"/>
              <a:buNone/>
            </a:pPr>
            <a:r>
              <a:rPr lang="en"/>
              <a:t>and the goal embedding to take a final action at current state.</a:t>
            </a:r>
            <a:endParaRPr/>
          </a:p>
          <a:p>
            <a:pPr marL="0" lvl="0" indent="0" algn="l" rtl="0">
              <a:spcBef>
                <a:spcPts val="1600"/>
              </a:spcBef>
              <a:spcAft>
                <a:spcPts val="0"/>
              </a:spcAft>
              <a:buClr>
                <a:schemeClr val="dk1"/>
              </a:buClr>
              <a:buSzPts val="1100"/>
              <a:buFont typeface="Arial"/>
              <a:buNone/>
            </a:pPr>
            <a:r>
              <a:rPr lang="en"/>
              <a:t>As such, the guiding signals from D are not only available</a:t>
            </a:r>
            <a:endParaRPr/>
          </a:p>
          <a:p>
            <a:pPr marL="0" lvl="0" indent="0" algn="l" rtl="0">
              <a:spcBef>
                <a:spcPts val="1600"/>
              </a:spcBef>
              <a:spcAft>
                <a:spcPts val="0"/>
              </a:spcAft>
              <a:buClr>
                <a:schemeClr val="dk1"/>
              </a:buClr>
              <a:buSzPts val="1100"/>
              <a:buFont typeface="Arial"/>
              <a:buNone/>
            </a:pPr>
            <a:r>
              <a:rPr lang="en"/>
              <a:t>to G at the end in terms of the scalar reward signals, but</a:t>
            </a:r>
            <a:endParaRPr/>
          </a:p>
          <a:p>
            <a:pPr marL="0" lvl="0" indent="0" algn="l" rtl="0">
              <a:spcBef>
                <a:spcPts val="1600"/>
              </a:spcBef>
              <a:spcAft>
                <a:spcPts val="0"/>
              </a:spcAft>
              <a:buClr>
                <a:schemeClr val="dk1"/>
              </a:buClr>
              <a:buSzPts val="1100"/>
              <a:buFont typeface="Arial"/>
              <a:buNone/>
            </a:pPr>
            <a:r>
              <a:rPr lang="en"/>
              <a:t>also available in terms of a goal embedding vector during</a:t>
            </a:r>
            <a:endParaRPr/>
          </a:p>
          <a:p>
            <a:pPr marL="0" lvl="0" indent="0" algn="l" rtl="0">
              <a:spcBef>
                <a:spcPts val="1600"/>
              </a:spcBef>
              <a:spcAft>
                <a:spcPts val="0"/>
              </a:spcAft>
              <a:buClr>
                <a:schemeClr val="dk1"/>
              </a:buClr>
              <a:buSzPts val="1100"/>
              <a:buFont typeface="Arial"/>
              <a:buNone/>
            </a:pPr>
            <a:r>
              <a:rPr lang="en"/>
              <a:t>the generation process to guide G how to get improved.</a:t>
            </a:r>
            <a:endParaRPr/>
          </a:p>
          <a:p>
            <a:pPr marL="0" lvl="0" indent="0" algn="l" rtl="0">
              <a:spcBef>
                <a:spcPts val="1600"/>
              </a:spcBef>
              <a:spcAft>
                <a:spcPts val="160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6" name="Google Shape;466;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For Generator, we train the Manager and Worker independently to let them focus on their own task•Worker is trained like SeqGAN</a:t>
            </a:r>
            <a:endParaRPr sz="14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Metrics</a:t>
            </a:r>
            <a:endParaRPr/>
          </a:p>
        </p:txBody>
      </p:sp>
      <p:sp>
        <p:nvSpPr>
          <p:cNvPr id="472" name="Google Shape;472;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N-gram based metrics. Typical metrics that researchers have used to evaluate textual GANs are the number of unique n-grams Xu et al. (</a:t>
            </a:r>
            <a:r>
              <a:rPr lang="en" sz="1100" u="sng">
                <a:solidFill>
                  <a:schemeClr val="hlink"/>
                </a:solidFill>
                <a:hlinkClick r:id="rId3"/>
              </a:rPr>
              <a:t>2018</a:t>
            </a:r>
            <a:r>
              <a:rPr lang="en" sz="1100">
                <a:solidFill>
                  <a:schemeClr val="dk1"/>
                </a:solidFill>
              </a:rPr>
              <a:t>) and dataset level BLEU scores Yu et al. (</a:t>
            </a:r>
            <a:r>
              <a:rPr lang="en" sz="1100" u="sng">
                <a:solidFill>
                  <a:schemeClr val="hlink"/>
                </a:solidFill>
                <a:hlinkClick r:id="rId4"/>
              </a:rPr>
              <a:t>2016</a:t>
            </a:r>
            <a:r>
              <a:rPr lang="en" sz="1100">
                <a:solidFill>
                  <a:schemeClr val="dk1"/>
                </a:solidFill>
              </a:rPr>
              <a:t>); Guo et al. (</a:t>
            </a:r>
            <a:r>
              <a:rPr lang="en" sz="1100" u="sng">
                <a:solidFill>
                  <a:schemeClr val="hlink"/>
                </a:solidFill>
                <a:hlinkClick r:id="rId5"/>
              </a:rPr>
              <a:t>2017</a:t>
            </a:r>
            <a:r>
              <a:rPr lang="en" sz="1100">
                <a:solidFill>
                  <a:schemeClr val="dk1"/>
                </a:solidFill>
              </a:rPr>
              <a:t>). We use BLEU4 throughout the paper since we found the results to be similar for different sizes of N-grams. While they do give some insight into a model’s behavior they have a number of drawbacks. The main criticism is that they do not capture semantic variations in generated texts and can only detect relatively simple problems with syntax.</a:t>
            </a:r>
            <a:endParaRPr sz="1100">
              <a:solidFill>
                <a:schemeClr val="dk1"/>
              </a:solidFill>
            </a:endParaRPr>
          </a:p>
          <a:p>
            <a:pPr marL="0" lvl="0" indent="0" algn="l" rtl="0">
              <a:spcBef>
                <a:spcPts val="1600"/>
              </a:spcBef>
              <a:spcAft>
                <a:spcPts val="0"/>
              </a:spcAft>
              <a:buNone/>
            </a:pPr>
            <a:r>
              <a:rPr lang="en" sz="1100">
                <a:solidFill>
                  <a:schemeClr val="dk1"/>
                </a:solidFill>
              </a:rPr>
              <a:t>Language Model score. Another feasible way to evaluate a model is to estimate the likelihood of samples under a pretrained Language Model. This, however, has a drawback that a model that always generates a few highly likely sentences will score very well. Despite this, it is still a useful metric reacting only on the quality of generated samples and thus is a good proxy for a model’s precision.</a:t>
            </a:r>
            <a:endParaRPr sz="1100">
              <a:solidFill>
                <a:schemeClr val="dk1"/>
              </a:solidFill>
            </a:endParaRPr>
          </a:p>
          <a:p>
            <a:pPr marL="0" lvl="0" indent="0" algn="l" rtl="0">
              <a:spcBef>
                <a:spcPts val="1600"/>
              </a:spcBef>
              <a:spcAft>
                <a:spcPts val="1600"/>
              </a:spcAft>
              <a:buNone/>
            </a:pPr>
            <a:r>
              <a:rPr lang="en" sz="1100">
                <a:solidFill>
                  <a:schemeClr val="dk1"/>
                </a:solidFill>
              </a:rPr>
              <a:t>Reverse Language Model score. A more general approach is to train a Language Model on samples from a model and then evaluate its performance on a held out set of real texts Zhao et al. (</a:t>
            </a:r>
            <a:r>
              <a:rPr lang="en" sz="1100" u="sng">
                <a:solidFill>
                  <a:schemeClr val="hlink"/>
                </a:solidFill>
                <a:hlinkClick r:id="rId6"/>
              </a:rPr>
              <a:t>2017</a:t>
            </a:r>
            <a:r>
              <a:rPr lang="en" sz="1100">
                <a:solidFill>
                  <a:schemeClr val="dk1"/>
                </a:solidFill>
              </a:rPr>
              <a:t>). In this setting, however, the score is biased due to two factors. One is model bias caused by the imperfection of the LM that may not be good enough to model the data distribution. The other is data bias caused by the fact that we use a data sample to train a LM that will serve as a proxy for the true data distribution.</a:t>
            </a:r>
            <a:endParaRPr sz="1100">
              <a:solidFill>
                <a:schemeClr val="dk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8" name="Google Shape;478;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Frechet InferSent Distance. Another approach to evaluate a generative model is through an embedding model. Originally proposed in the computer vision community, Frechet Inception Distance (FID) Heusel et al. (</a:t>
            </a:r>
            <a:r>
              <a:rPr lang="en" sz="1100" u="sng">
                <a:solidFill>
                  <a:schemeClr val="hlink"/>
                </a:solidFill>
                <a:hlinkClick r:id="rId3"/>
              </a:rPr>
              <a:t>2017</a:t>
            </a:r>
            <a:r>
              <a:rPr lang="en" sz="1100">
                <a:solidFill>
                  <a:schemeClr val="dk1"/>
                </a:solidFill>
              </a:rPr>
              <a:t>) computes the distance between distributions of features extracted from real and generated samples. Inception refers to a specific image classifier architecture Szegedy et al. (</a:t>
            </a:r>
            <a:r>
              <a:rPr lang="en" sz="1100" u="sng">
                <a:solidFill>
                  <a:schemeClr val="hlink"/>
                </a:solidFill>
                <a:hlinkClick r:id="rId4"/>
              </a:rPr>
              <a:t>2015</a:t>
            </a:r>
            <a:r>
              <a:rPr lang="en" sz="1100">
                <a:solidFill>
                  <a:schemeClr val="dk1"/>
                </a:solidFill>
              </a:rPr>
              <a:t>). To evaluate FID, the authors first make an assumption that features extracted by a classifier are normally distributed. They then propose to sample a number of data points from real and estimated distributions and compute</a:t>
            </a:r>
            <a:endParaRPr sz="1100">
              <a:solidFill>
                <a:schemeClr val="dk1"/>
              </a:solidFill>
            </a:endParaRPr>
          </a:p>
          <a:p>
            <a:pPr marL="0" lvl="0" indent="0" algn="l" rtl="0">
              <a:spcBef>
                <a:spcPts val="1600"/>
              </a:spcBef>
              <a:spcAft>
                <a:spcPts val="0"/>
              </a:spcAft>
              <a:buNone/>
            </a:pPr>
            <a:endParaRPr sz="1100">
              <a:solidFill>
                <a:schemeClr val="dk1"/>
              </a:solidFill>
            </a:endParaRPr>
          </a:p>
          <a:p>
            <a:pPr marL="0" lvl="0" indent="0" algn="l" rtl="0">
              <a:spcBef>
                <a:spcPts val="1600"/>
              </a:spcBef>
              <a:spcAft>
                <a:spcPts val="1600"/>
              </a:spcAft>
              <a:buNone/>
            </a:pPr>
            <a:r>
              <a:rPr lang="en" sz="1100">
                <a:solidFill>
                  <a:schemeClr val="dk1"/>
                </a:solidFill>
              </a:rPr>
              <a:t>where (μ</a:t>
            </a:r>
            <a:r>
              <a:rPr lang="en" sz="800">
                <a:solidFill>
                  <a:schemeClr val="dk1"/>
                </a:solidFill>
              </a:rPr>
              <a:t>r</a:t>
            </a:r>
            <a:r>
              <a:rPr lang="en" sz="1100">
                <a:solidFill>
                  <a:schemeClr val="dk1"/>
                </a:solidFill>
              </a:rPr>
              <a:t>,Σ</a:t>
            </a:r>
            <a:r>
              <a:rPr lang="en" sz="800">
                <a:solidFill>
                  <a:schemeClr val="dk1"/>
                </a:solidFill>
              </a:rPr>
              <a:t>r</a:t>
            </a:r>
            <a:r>
              <a:rPr lang="en" sz="1100">
                <a:solidFill>
                  <a:schemeClr val="dk1"/>
                </a:solidFill>
              </a:rPr>
              <a:t>) and (μ</a:t>
            </a:r>
            <a:r>
              <a:rPr lang="en" sz="800">
                <a:solidFill>
                  <a:schemeClr val="dk1"/>
                </a:solidFill>
              </a:rPr>
              <a:t>g</a:t>
            </a:r>
            <a:r>
              <a:rPr lang="en" sz="1100">
                <a:solidFill>
                  <a:schemeClr val="dk1"/>
                </a:solidFill>
              </a:rPr>
              <a:t>,Σ</a:t>
            </a:r>
            <a:r>
              <a:rPr lang="en" sz="800">
                <a:solidFill>
                  <a:schemeClr val="dk1"/>
                </a:solidFill>
              </a:rPr>
              <a:t>g</a:t>
            </a:r>
            <a:r>
              <a:rPr lang="en" sz="1100">
                <a:solidFill>
                  <a:schemeClr val="dk1"/>
                </a:solidFill>
              </a:rPr>
              <a:t>) are the mean and covariance of embeddings of samples from data and model distributions respectively. While researchers have pointed out that FID has its drawbacks, namely that it is a biased metric Lucic et al. (</a:t>
            </a:r>
            <a:r>
              <a:rPr lang="en" sz="1100" u="sng">
                <a:solidFill>
                  <a:schemeClr val="hlink"/>
                </a:solidFill>
                <a:hlinkClick r:id="rId5"/>
              </a:rPr>
              <a:t>2017</a:t>
            </a:r>
            <a:r>
              <a:rPr lang="en" sz="1100">
                <a:solidFill>
                  <a:schemeClr val="dk1"/>
                </a:solidFill>
              </a:rPr>
              <a:t>); Binkowski et al. (</a:t>
            </a:r>
            <a:r>
              <a:rPr lang="en" sz="1100" u="sng">
                <a:solidFill>
                  <a:schemeClr val="hlink"/>
                </a:solidFill>
                <a:hlinkClick r:id="rId6"/>
              </a:rPr>
              <a:t>2018</a:t>
            </a:r>
            <a:r>
              <a:rPr lang="en" sz="1100">
                <a:solidFill>
                  <a:schemeClr val="dk1"/>
                </a:solidFill>
              </a:rPr>
              <a:t>) and it makes unnecessary assumptions about feature distributions Binkowski et al. (</a:t>
            </a:r>
            <a:r>
              <a:rPr lang="en" sz="1100" u="sng">
                <a:solidFill>
                  <a:schemeClr val="hlink"/>
                </a:solidFill>
                <a:hlinkClick r:id="rId6"/>
              </a:rPr>
              <a:t>2018</a:t>
            </a:r>
            <a:r>
              <a:rPr lang="en" sz="1100">
                <a:solidFill>
                  <a:schemeClr val="dk1"/>
                </a:solidFill>
              </a:rPr>
              <a:t>), it is a widely accepted metric in the Computer Vision community. In this work we adapt this metric for text by using InferSent text embedding model Conneau et al. (</a:t>
            </a:r>
            <a:r>
              <a:rPr lang="en" sz="1100" u="sng">
                <a:solidFill>
                  <a:schemeClr val="hlink"/>
                </a:solidFill>
                <a:hlinkClick r:id="rId7"/>
              </a:rPr>
              <a:t>2017</a:t>
            </a:r>
            <a:r>
              <a:rPr lang="en" sz="1100">
                <a:solidFill>
                  <a:schemeClr val="dk1"/>
                </a:solidFill>
              </a:rPr>
              <a:t>), which is a bidirectional LSTM with max pooling trained in a supervised manner. Unless otherwise noted, we use InferSent embedding model to compute sentence embeddings. However, we note that training a sequence embedding model is an ongoing research which will likely affect the quality of the discussed metric. Thus we omit specific embedding model from the metric name refer to it as Frechet Distance (FD).</a:t>
            </a:r>
            <a:endParaRPr sz="1100">
              <a:solidFill>
                <a:schemeClr val="dk1"/>
              </a:solidFill>
            </a:endParaRPr>
          </a:p>
        </p:txBody>
      </p:sp>
      <p:pic>
        <p:nvPicPr>
          <p:cNvPr id="479" name="Google Shape;479;p78"/>
          <p:cNvPicPr preferRelativeResize="0"/>
          <p:nvPr/>
        </p:nvPicPr>
        <p:blipFill>
          <a:blip r:embed="rId8">
            <a:alphaModFix/>
          </a:blip>
          <a:stretch>
            <a:fillRect/>
          </a:stretch>
        </p:blipFill>
        <p:spPr>
          <a:xfrm>
            <a:off x="1428025" y="2165288"/>
            <a:ext cx="5829300" cy="63817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Human Evaluation. Since the goal of a text generation model is to create samples that are indistinguishable from real ones, it is important to also perform human evaluation to assess their quality. We send 200 samples from each model (uniformly sampling from random restarts) to the human raters (using 3 raters per sample) asking them to score if the presented sentence is grammatically correct and understandable on a scale from 1 to 5 (with being 5 the best score).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Fake Review Detection written by human </a:t>
            </a:r>
            <a:endParaRPr/>
          </a:p>
          <a:p>
            <a:pPr marL="0" lvl="0" indent="0" algn="l" rtl="0">
              <a:spcBef>
                <a:spcPts val="0"/>
              </a:spcBef>
              <a:spcAft>
                <a:spcPts val="0"/>
              </a:spcAft>
              <a:buNone/>
            </a:pPr>
            <a:endParaRPr/>
          </a:p>
        </p:txBody>
      </p:sp>
      <p:pic>
        <p:nvPicPr>
          <p:cNvPr id="175" name="Google Shape;175;p30"/>
          <p:cNvPicPr preferRelativeResize="0"/>
          <p:nvPr/>
        </p:nvPicPr>
        <p:blipFill>
          <a:blip r:embed="rId3">
            <a:alphaModFix/>
          </a:blip>
          <a:stretch>
            <a:fillRect/>
          </a:stretch>
        </p:blipFill>
        <p:spPr>
          <a:xfrm>
            <a:off x="0" y="792825"/>
            <a:ext cx="2354125" cy="1782400"/>
          </a:xfrm>
          <a:prstGeom prst="rect">
            <a:avLst/>
          </a:prstGeom>
          <a:noFill/>
          <a:ln>
            <a:noFill/>
          </a:ln>
        </p:spPr>
      </p:pic>
      <p:sp>
        <p:nvSpPr>
          <p:cNvPr id="176" name="Google Shape;176;p30"/>
          <p:cNvSpPr/>
          <p:nvPr/>
        </p:nvSpPr>
        <p:spPr>
          <a:xfrm>
            <a:off x="2420725" y="792825"/>
            <a:ext cx="1701300" cy="1105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Times New Roman"/>
                <a:ea typeface="Times New Roman"/>
                <a:cs typeface="Times New Roman"/>
                <a:sym typeface="Times New Roman"/>
              </a:rPr>
              <a:t>Extracting Features</a:t>
            </a:r>
            <a:endParaRPr sz="1800">
              <a:latin typeface="Times New Roman"/>
              <a:ea typeface="Times New Roman"/>
              <a:cs typeface="Times New Roman"/>
              <a:sym typeface="Times New Roman"/>
            </a:endParaRPr>
          </a:p>
        </p:txBody>
      </p:sp>
      <p:sp>
        <p:nvSpPr>
          <p:cNvPr id="177" name="Google Shape;177;p30"/>
          <p:cNvSpPr txBox="1"/>
          <p:nvPr/>
        </p:nvSpPr>
        <p:spPr>
          <a:xfrm>
            <a:off x="4122075" y="559625"/>
            <a:ext cx="2463900" cy="23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Related to:</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Review</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Product</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Reviewer,</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Meta data</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Such as network </a:t>
            </a:r>
            <a:endParaRPr sz="1800">
              <a:solidFill>
                <a:srgbClr val="073763"/>
              </a:solidFill>
              <a:latin typeface="Times New Roman"/>
              <a:ea typeface="Times New Roman"/>
              <a:cs typeface="Times New Roman"/>
              <a:sym typeface="Times New Roman"/>
            </a:endParaRPr>
          </a:p>
          <a:p>
            <a:pPr marL="457200" lvl="0" indent="0" algn="l" rtl="0">
              <a:spcBef>
                <a:spcPts val="0"/>
              </a:spcBef>
              <a:spcAft>
                <a:spcPts val="0"/>
              </a:spcAft>
              <a:buNone/>
            </a:pPr>
            <a:r>
              <a:rPr lang="en" sz="1800">
                <a:solidFill>
                  <a:srgbClr val="073763"/>
                </a:solidFill>
                <a:latin typeface="Times New Roman"/>
                <a:ea typeface="Times New Roman"/>
                <a:cs typeface="Times New Roman"/>
                <a:sym typeface="Times New Roman"/>
              </a:rPr>
              <a:t>behaviors</a:t>
            </a:r>
            <a:endParaRPr sz="1800">
              <a:solidFill>
                <a:srgbClr val="073763"/>
              </a:solidFill>
              <a:latin typeface="Times New Roman"/>
              <a:ea typeface="Times New Roman"/>
              <a:cs typeface="Times New Roman"/>
              <a:sym typeface="Times New Roman"/>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178" name="Google Shape;178;p30"/>
          <p:cNvSpPr/>
          <p:nvPr/>
        </p:nvSpPr>
        <p:spPr>
          <a:xfrm>
            <a:off x="5949725" y="1194350"/>
            <a:ext cx="1525200" cy="1008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SVM/NB/LR</a:t>
            </a:r>
            <a:endParaRPr>
              <a:latin typeface="Times New Roman"/>
              <a:ea typeface="Times New Roman"/>
              <a:cs typeface="Times New Roman"/>
              <a:sym typeface="Times New Roman"/>
            </a:endParaRPr>
          </a:p>
        </p:txBody>
      </p:sp>
      <p:sp>
        <p:nvSpPr>
          <p:cNvPr id="179" name="Google Shape;179;p30"/>
          <p:cNvSpPr txBox="1"/>
          <p:nvPr/>
        </p:nvSpPr>
        <p:spPr>
          <a:xfrm>
            <a:off x="7346050" y="2784175"/>
            <a:ext cx="1851300" cy="89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073763"/>
                </a:solidFill>
                <a:latin typeface="Times New Roman"/>
                <a:ea typeface="Times New Roman"/>
                <a:cs typeface="Times New Roman"/>
                <a:sym typeface="Times New Roman"/>
              </a:rPr>
              <a:t>Detect fraudulent reviews </a:t>
            </a:r>
            <a:endParaRPr sz="1800">
              <a:solidFill>
                <a:srgbClr val="073763"/>
              </a:solidFill>
              <a:latin typeface="Times New Roman"/>
              <a:ea typeface="Times New Roman"/>
              <a:cs typeface="Times New Roman"/>
              <a:sym typeface="Times New Roman"/>
            </a:endParaRPr>
          </a:p>
          <a:p>
            <a:pPr marL="0" lvl="0" indent="0" algn="l" rtl="0">
              <a:lnSpc>
                <a:spcPct val="115000"/>
              </a:lnSpc>
              <a:spcBef>
                <a:spcPts val="0"/>
              </a:spcBef>
              <a:spcAft>
                <a:spcPts val="1600"/>
              </a:spcAft>
              <a:buNone/>
            </a:pPr>
            <a:endParaRPr sz="1300">
              <a:solidFill>
                <a:schemeClr val="accent1"/>
              </a:solidFill>
              <a:latin typeface="Lato"/>
              <a:ea typeface="Lato"/>
              <a:cs typeface="Lato"/>
              <a:sym typeface="Lato"/>
            </a:endParaRPr>
          </a:p>
        </p:txBody>
      </p:sp>
      <p:pic>
        <p:nvPicPr>
          <p:cNvPr id="181" name="Google Shape;181;p30"/>
          <p:cNvPicPr preferRelativeResize="0"/>
          <p:nvPr/>
        </p:nvPicPr>
        <p:blipFill>
          <a:blip r:embed="rId4">
            <a:alphaModFix/>
          </a:blip>
          <a:stretch>
            <a:fillRect/>
          </a:stretch>
        </p:blipFill>
        <p:spPr>
          <a:xfrm>
            <a:off x="3421375" y="2953450"/>
            <a:ext cx="3164600" cy="890450"/>
          </a:xfrm>
          <a:prstGeom prst="rect">
            <a:avLst/>
          </a:prstGeom>
          <a:noFill/>
          <a:ln>
            <a:noFill/>
          </a:ln>
        </p:spPr>
      </p:pic>
      <p:pic>
        <p:nvPicPr>
          <p:cNvPr id="10" name="Google Shape;180;p30">
            <a:extLst>
              <a:ext uri="{FF2B5EF4-FFF2-40B4-BE49-F238E27FC236}">
                <a16:creationId xmlns:a16="http://schemas.microsoft.com/office/drawing/2014/main" id="{8290F213-523E-4162-97DF-CF45F121D6B5}"/>
              </a:ext>
            </a:extLst>
          </p:cNvPr>
          <p:cNvPicPr preferRelativeResize="0"/>
          <p:nvPr/>
        </p:nvPicPr>
        <p:blipFill rotWithShape="1">
          <a:blip r:embed="rId5">
            <a:alphaModFix/>
          </a:blip>
          <a:srcRect l="72579" t="13525" b="32578"/>
          <a:stretch/>
        </p:blipFill>
        <p:spPr>
          <a:xfrm>
            <a:off x="7474925" y="1194350"/>
            <a:ext cx="1272275" cy="1077073"/>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80"/>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Toward	Controlled	Generation	 of	Text</a:t>
            </a:r>
            <a:endParaRPr/>
          </a:p>
        </p:txBody>
      </p:sp>
      <p:pic>
        <p:nvPicPr>
          <p:cNvPr id="492" name="Google Shape;492;p80"/>
          <p:cNvPicPr preferRelativeResize="0"/>
          <p:nvPr/>
        </p:nvPicPr>
        <p:blipFill>
          <a:blip r:embed="rId3">
            <a:alphaModFix/>
          </a:blip>
          <a:stretch>
            <a:fillRect/>
          </a:stretch>
        </p:blipFill>
        <p:spPr>
          <a:xfrm>
            <a:off x="6161963" y="3609833"/>
            <a:ext cx="2982035" cy="923929"/>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81"/>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8" name="Google Shape;498;p81"/>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Text samples are discrete and non-differentiable</a:t>
            </a:r>
            <a:endParaRPr/>
          </a:p>
          <a:p>
            <a:pPr marL="0" lvl="0" indent="0" algn="l" rtl="0">
              <a:spcBef>
                <a:spcPts val="1600"/>
              </a:spcBef>
              <a:spcAft>
                <a:spcPts val="0"/>
              </a:spcAft>
              <a:buNone/>
            </a:pPr>
            <a:r>
              <a:rPr lang="en"/>
              <a:t>• Disables holistic discriminators that evaluate generated whole sentences</a:t>
            </a:r>
            <a:endParaRPr/>
          </a:p>
          <a:p>
            <a:pPr marL="0" lvl="0" indent="0" algn="l" rtl="0">
              <a:spcBef>
                <a:spcPts val="1600"/>
              </a:spcBef>
              <a:spcAft>
                <a:spcPts val="0"/>
              </a:spcAft>
              <a:buNone/>
            </a:pPr>
            <a:r>
              <a:rPr lang="en"/>
              <a:t>• Reconstruction-based methods (LM, VAEs) lose holistic view of whole</a:t>
            </a:r>
            <a:endParaRPr/>
          </a:p>
          <a:p>
            <a:pPr marL="0" lvl="0" indent="0" algn="l" rtl="0">
              <a:spcBef>
                <a:spcPts val="1600"/>
              </a:spcBef>
              <a:spcAft>
                <a:spcPts val="0"/>
              </a:spcAft>
              <a:buNone/>
            </a:pPr>
            <a:r>
              <a:rPr lang="en"/>
              <a:t>sentences</a:t>
            </a:r>
            <a:endParaRPr/>
          </a:p>
          <a:p>
            <a:pPr marL="0" lvl="0" indent="0" algn="l" rtl="0">
              <a:spcBef>
                <a:spcPts val="1600"/>
              </a:spcBef>
              <a:spcAft>
                <a:spcPts val="0"/>
              </a:spcAft>
              <a:buNone/>
            </a:pPr>
            <a:r>
              <a:rPr lang="en"/>
              <a:t>• This work:</a:t>
            </a:r>
            <a:endParaRPr/>
          </a:p>
          <a:p>
            <a:pPr marL="0" lvl="0" indent="0" algn="l" rtl="0">
              <a:spcBef>
                <a:spcPts val="1600"/>
              </a:spcBef>
              <a:spcAft>
                <a:spcPts val="0"/>
              </a:spcAft>
              <a:buNone/>
            </a:pPr>
            <a:r>
              <a:rPr lang="en"/>
              <a:t>• Enables attribute discriminator through deterministic softmax approximation</a:t>
            </a:r>
            <a:endParaRPr/>
          </a:p>
          <a:p>
            <a:pPr marL="0" lvl="0" indent="0" algn="l" rtl="0">
              <a:spcBef>
                <a:spcPts val="1600"/>
              </a:spcBef>
              <a:spcAft>
                <a:spcPts val="160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82"/>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4" name="Google Shape;504;p82"/>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Extracting Features</a:t>
            </a:r>
            <a:endParaRPr/>
          </a:p>
        </p:txBody>
      </p:sp>
      <p:sp>
        <p:nvSpPr>
          <p:cNvPr id="187" name="Google Shape;187;p31"/>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600" dirty="0"/>
              <a:t>Similarity feature:</a:t>
            </a:r>
            <a:endParaRPr sz="1600" dirty="0"/>
          </a:p>
          <a:p>
            <a:pPr marL="914400" lvl="1" indent="-317500" algn="l" rtl="0">
              <a:spcBef>
                <a:spcPts val="0"/>
              </a:spcBef>
              <a:spcAft>
                <a:spcPts val="0"/>
              </a:spcAft>
              <a:buSzPts val="1400"/>
              <a:buChar char="○"/>
            </a:pPr>
            <a:r>
              <a:rPr lang="en" sz="1200" dirty="0"/>
              <a:t> Captures inter-sentence similarity within a review at the word level.</a:t>
            </a:r>
            <a:endParaRPr sz="1200" dirty="0"/>
          </a:p>
          <a:p>
            <a:pPr marL="914400" lvl="1" indent="-317500" algn="l" rtl="0">
              <a:spcBef>
                <a:spcPts val="0"/>
              </a:spcBef>
              <a:spcAft>
                <a:spcPts val="0"/>
              </a:spcAft>
              <a:buSzPts val="1400"/>
              <a:buChar char="○"/>
            </a:pPr>
            <a:r>
              <a:rPr lang="en" sz="1200" dirty="0"/>
              <a:t> It is computed as the maximum cosine similarity between unigram features among all pairs of sentences</a:t>
            </a:r>
          </a:p>
          <a:p>
            <a:pPr lvl="1">
              <a:spcBef>
                <a:spcPts val="0"/>
              </a:spcBef>
            </a:pPr>
            <a:r>
              <a:rPr lang="en-US" sz="1200" dirty="0">
                <a:solidFill>
                  <a:srgbClr val="FF0000"/>
                </a:solidFill>
              </a:rPr>
              <a:t>Spammers likely to copy reviews across similar product. Choose maximum similarity to capture worst spamming behavior.</a:t>
            </a:r>
          </a:p>
          <a:p>
            <a:pPr lvl="1">
              <a:spcBef>
                <a:spcPts val="0"/>
              </a:spcBef>
            </a:pPr>
            <a:r>
              <a:rPr lang="en-US" sz="1200" dirty="0">
                <a:solidFill>
                  <a:srgbClr val="FF0000"/>
                </a:solidFill>
              </a:rPr>
              <a:t>Lots of positive reviews left within a short time-frame, often using similar words and phrases</a:t>
            </a:r>
          </a:p>
          <a:p>
            <a:pPr lvl="1">
              <a:spcBef>
                <a:spcPts val="0"/>
              </a:spcBef>
            </a:pPr>
            <a:r>
              <a:rPr lang="en-US" sz="1200" dirty="0">
                <a:solidFill>
                  <a:srgbClr val="FF0000"/>
                </a:solidFill>
              </a:rPr>
              <a:t>Multiple reviews using similar language and listing the same benefits</a:t>
            </a:r>
            <a:endParaRPr sz="1200" dirty="0">
              <a:solidFill>
                <a:srgbClr val="FF0000"/>
              </a:solidFill>
            </a:endParaRPr>
          </a:p>
          <a:p>
            <a:pPr marL="457200" lvl="0" indent="-342900" algn="l" rtl="0">
              <a:spcBef>
                <a:spcPts val="0"/>
              </a:spcBef>
              <a:spcAft>
                <a:spcPts val="0"/>
              </a:spcAft>
              <a:buSzPts val="1800"/>
              <a:buChar char="●"/>
            </a:pPr>
            <a:r>
              <a:rPr lang="en" sz="1600" dirty="0"/>
              <a:t> Structural features :</a:t>
            </a:r>
            <a:endParaRPr sz="1600" dirty="0"/>
          </a:p>
          <a:p>
            <a:pPr marL="914400" lvl="1" indent="-317500" algn="l" rtl="0">
              <a:spcBef>
                <a:spcPts val="0"/>
              </a:spcBef>
              <a:spcAft>
                <a:spcPts val="0"/>
              </a:spcAft>
              <a:buSzPts val="1400"/>
              <a:buChar char="○"/>
            </a:pPr>
            <a:r>
              <a:rPr lang="en" sz="1200" dirty="0"/>
              <a:t>Individual features include the number of words, the number of sentences, the average sentence length (# of words) and the average word length (# of characters).</a:t>
            </a:r>
            <a:endParaRPr sz="1200" dirty="0"/>
          </a:p>
          <a:p>
            <a:pPr marL="457200" lvl="0" indent="-342900" algn="l" rtl="0">
              <a:spcBef>
                <a:spcPts val="0"/>
              </a:spcBef>
              <a:spcAft>
                <a:spcPts val="0"/>
              </a:spcAft>
              <a:buSzPts val="1800"/>
              <a:buChar char="●"/>
            </a:pPr>
            <a:r>
              <a:rPr lang="en" sz="1600" dirty="0"/>
              <a:t>Syntactic features :</a:t>
            </a:r>
            <a:endParaRPr sz="1600" dirty="0"/>
          </a:p>
          <a:p>
            <a:pPr marL="914400" lvl="1" indent="-317500" algn="l" rtl="0">
              <a:spcBef>
                <a:spcPts val="0"/>
              </a:spcBef>
              <a:spcAft>
                <a:spcPts val="0"/>
              </a:spcAft>
              <a:buSzPts val="1400"/>
              <a:buChar char="○"/>
            </a:pPr>
            <a:r>
              <a:rPr lang="en" sz="1200" dirty="0"/>
              <a:t> Captures the linguistics properties of the review based on parts-of-speech (POS) tagging. </a:t>
            </a:r>
            <a:endParaRPr sz="1200" dirty="0"/>
          </a:p>
          <a:p>
            <a:pPr marL="914400" lvl="1" indent="-317500" algn="l" rtl="0">
              <a:spcBef>
                <a:spcPts val="0"/>
              </a:spcBef>
              <a:spcAft>
                <a:spcPts val="0"/>
              </a:spcAft>
              <a:buSzPts val="1400"/>
              <a:buChar char="○"/>
            </a:pPr>
            <a:r>
              <a:rPr lang="en" sz="1200" dirty="0"/>
              <a:t>Features include (distinct) percentages of nouns, verbs, adjectives and adverbs, first personal pronouns, and second personal pronouns</a:t>
            </a:r>
          </a:p>
          <a:p>
            <a:pPr lvl="1">
              <a:spcBef>
                <a:spcPts val="0"/>
              </a:spcBef>
            </a:pPr>
            <a:r>
              <a:rPr lang="en-US" sz="1200" dirty="0">
                <a:solidFill>
                  <a:srgbClr val="FF0000"/>
                </a:solidFill>
              </a:rPr>
              <a:t>Negative fake reviews contained less spatial information and had a larger verb-to-noun ratio than truthful reviews.</a:t>
            </a:r>
          </a:p>
          <a:p>
            <a:pPr marL="914400" lvl="1" indent="-317500" algn="l" rtl="0">
              <a:spcBef>
                <a:spcPts val="0"/>
              </a:spcBef>
              <a:spcAft>
                <a:spcPts val="0"/>
              </a:spcAft>
              <a:buSzPts val="1400"/>
              <a:buChar char="○"/>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522000" y="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Extracting Features</a:t>
            </a:r>
            <a:endParaRPr/>
          </a:p>
        </p:txBody>
      </p:sp>
      <p:sp>
        <p:nvSpPr>
          <p:cNvPr id="193" name="Google Shape;193;p32"/>
          <p:cNvSpPr txBox="1">
            <a:spLocks noGrp="1"/>
          </p:cNvSpPr>
          <p:nvPr>
            <p:ph type="body" idx="1"/>
          </p:nvPr>
        </p:nvSpPr>
        <p:spPr>
          <a:xfrm>
            <a:off x="434225" y="720000"/>
            <a:ext cx="8286900" cy="3886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Semantic features : </a:t>
            </a:r>
            <a:endParaRPr dirty="0"/>
          </a:p>
          <a:p>
            <a:pPr marL="914400" lvl="1" indent="-317500" algn="l" rtl="0">
              <a:spcBef>
                <a:spcPts val="0"/>
              </a:spcBef>
              <a:spcAft>
                <a:spcPts val="0"/>
              </a:spcAft>
              <a:buSzPts val="1400"/>
              <a:buChar char="○"/>
            </a:pPr>
            <a:r>
              <a:rPr lang="en" dirty="0"/>
              <a:t>Captures the subjectivity and sentiment of the reviews. Features include percentage of subjective words, percentage of objective words, percentage of positive words and percentage of negative words.</a:t>
            </a:r>
          </a:p>
          <a:p>
            <a:pPr lvl="1">
              <a:spcBef>
                <a:spcPts val="0"/>
              </a:spcBef>
            </a:pPr>
            <a:r>
              <a:rPr lang="en" dirty="0">
                <a:solidFill>
                  <a:srgbClr val="FF0000"/>
                </a:solidFill>
              </a:rPr>
              <a:t>Deception words in fake reviews indicates projection in positive light. CDF of positive(4-5 stars) reviews among all reviews is plotted to illustrate analysis.</a:t>
            </a:r>
          </a:p>
          <a:p>
            <a:pPr lvl="1">
              <a:spcBef>
                <a:spcPts val="0"/>
              </a:spcBef>
            </a:pPr>
            <a:r>
              <a:rPr lang="en-US" dirty="0">
                <a:solidFill>
                  <a:srgbClr val="FF0000"/>
                </a:solidFill>
              </a:rPr>
              <a:t>Lots of 5 star reviews with really short content – generally when somebody is delighted enough to leave a 5 star review, they’ll wax lyrical about the product with lots of detail</a:t>
            </a:r>
          </a:p>
          <a:p>
            <a:pPr lvl="1">
              <a:spcBef>
                <a:spcPts val="0"/>
              </a:spcBef>
            </a:pPr>
            <a:endParaRPr dirty="0">
              <a:solidFill>
                <a:srgbClr val="FF0000"/>
              </a:solidFill>
            </a:endParaRPr>
          </a:p>
          <a:p>
            <a:pPr marL="457200" lvl="0" indent="-342900" algn="l" rtl="0">
              <a:spcBef>
                <a:spcPts val="0"/>
              </a:spcBef>
              <a:spcAft>
                <a:spcPts val="0"/>
              </a:spcAft>
              <a:buSzPts val="1800"/>
              <a:buChar char="●"/>
            </a:pPr>
            <a:r>
              <a:rPr lang="en" dirty="0"/>
              <a:t> LIWC features : The Linguistic Inquiry and Word Count (LIWC) software is a widely used text analysis tool in the social sciences. </a:t>
            </a:r>
          </a:p>
          <a:p>
            <a:pPr lvl="1" indent="-342900">
              <a:spcBef>
                <a:spcPts val="0"/>
              </a:spcBef>
              <a:buSzPts val="1800"/>
              <a:buChar char="●"/>
            </a:pPr>
            <a:r>
              <a:rPr lang="en" dirty="0"/>
              <a:t>It categorizes ∼4,500 keywords into ∼68 psychological classes (e.g., linguistic processes, psychological processes, personal concerns and spoken categories). </a:t>
            </a:r>
            <a:endParaRPr dirty="0"/>
          </a:p>
          <a:p>
            <a:pPr marL="914400" lvl="1" indent="-317500" algn="l" rtl="0">
              <a:spcBef>
                <a:spcPts val="0"/>
              </a:spcBef>
              <a:spcAft>
                <a:spcPts val="0"/>
              </a:spcAft>
              <a:buSzPts val="1400"/>
              <a:buChar char="○"/>
            </a:pPr>
            <a:r>
              <a:rPr lang="en" dirty="0"/>
              <a:t>Use the percentage of word count in each class as a feature, and exclude the features already included in the previous groups.</a:t>
            </a:r>
            <a:endParaRPr lang="en-US" sz="1600" dirty="0">
              <a:solidFill>
                <a:srgbClr val="FF0000"/>
              </a:solidFill>
            </a:endParaRPr>
          </a:p>
          <a:p>
            <a:pPr marL="139700" indent="0">
              <a:buSzPts val="1400"/>
              <a:buNone/>
            </a:pPr>
            <a:endParaRPr sz="2000" dirty="0"/>
          </a:p>
          <a:p>
            <a:pPr marL="0" lvl="0" indent="0" algn="l" rtl="0">
              <a:spcBef>
                <a:spcPts val="1600"/>
              </a:spcBef>
              <a:spcAft>
                <a:spcPts val="0"/>
              </a:spcAft>
              <a:buNone/>
            </a:pPr>
            <a:endParaRPr sz="2000" dirty="0"/>
          </a:p>
          <a:p>
            <a:pPr marL="0" lvl="0" indent="0" algn="l" rtl="0">
              <a:spcBef>
                <a:spcPts val="1600"/>
              </a:spcBef>
              <a:spcAft>
                <a:spcPts val="1600"/>
              </a:spcAft>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EA919-4C7C-4DF1-9D2E-4EADB08B35A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EA223D66-A855-443E-821D-F57F02D2A645}"/>
              </a:ext>
            </a:extLst>
          </p:cNvPr>
          <p:cNvSpPr>
            <a:spLocks noGrp="1"/>
          </p:cNvSpPr>
          <p:nvPr>
            <p:ph type="body" idx="1"/>
          </p:nvPr>
        </p:nvSpPr>
        <p:spPr/>
        <p:txBody>
          <a:bodyPr/>
          <a:lstStyle/>
          <a:p>
            <a:pPr>
              <a:lnSpc>
                <a:spcPct val="100000"/>
              </a:lnSpc>
            </a:pPr>
            <a:r>
              <a:rPr lang="en" dirty="0"/>
              <a:t>Behavioral:</a:t>
            </a:r>
          </a:p>
          <a:p>
            <a:pPr lvl="1">
              <a:spcBef>
                <a:spcPts val="0"/>
              </a:spcBef>
            </a:pPr>
            <a:r>
              <a:rPr lang="en" dirty="0">
                <a:solidFill>
                  <a:srgbClr val="FF0000"/>
                </a:solidFill>
              </a:rPr>
              <a:t>Spammers mostly like to give extreme ratings(1 or 5) in order to boost ratings to demote or promote products</a:t>
            </a:r>
          </a:p>
          <a:p>
            <a:pPr lvl="1">
              <a:spcBef>
                <a:spcPts val="0"/>
              </a:spcBef>
            </a:pPr>
            <a:r>
              <a:rPr lang="en-US" dirty="0">
                <a:solidFill>
                  <a:srgbClr val="FF0000"/>
                </a:solidFill>
              </a:rPr>
              <a:t>Posting many reviews a day is also abnormal.</a:t>
            </a:r>
          </a:p>
          <a:p>
            <a:pPr lvl="1">
              <a:spcBef>
                <a:spcPts val="0"/>
              </a:spcBef>
            </a:pPr>
            <a:r>
              <a:rPr lang="en-US" sz="1800" dirty="0">
                <a:solidFill>
                  <a:srgbClr val="FF0000"/>
                </a:solidFill>
              </a:rPr>
              <a:t>Spammers are usually not longtime members of site. </a:t>
            </a:r>
          </a:p>
          <a:p>
            <a:pPr lvl="1">
              <a:spcBef>
                <a:spcPts val="0"/>
              </a:spcBef>
            </a:pPr>
            <a:r>
              <a:rPr lang="en-US" sz="1800" dirty="0">
                <a:solidFill>
                  <a:srgbClr val="FF0000"/>
                </a:solidFill>
                <a:sym typeface="Arial Hebrew"/>
              </a:rPr>
              <a:t>Post reviews with high rating under different names in a short time</a:t>
            </a:r>
            <a:endParaRPr lang="en-US" sz="1800" dirty="0">
              <a:solidFill>
                <a:srgbClr val="FF0000"/>
              </a:solidFill>
              <a:sym typeface="Arial"/>
            </a:endParaRPr>
          </a:p>
          <a:p>
            <a:pPr lvl="2">
              <a:spcBef>
                <a:spcPts val="0"/>
              </a:spcBef>
            </a:pPr>
            <a:r>
              <a:rPr lang="en-US" sz="1600" dirty="0">
                <a:solidFill>
                  <a:srgbClr val="FF0000"/>
                </a:solidFill>
                <a:sym typeface="Arial"/>
              </a:rPr>
              <a:t>The results: in a short time, many reviewers wrote only one review with a very high rating</a:t>
            </a:r>
          </a:p>
          <a:p>
            <a:pPr lvl="1">
              <a:spcBef>
                <a:spcPts val="0"/>
              </a:spcBef>
            </a:pPr>
            <a:r>
              <a:rPr lang="en-US" sz="2000" dirty="0">
                <a:sym typeface="Arial"/>
              </a:rPr>
              <a:t>The correlations between rating and volume of (singleton) reviews is the key feature of singleton review spamming</a:t>
            </a:r>
          </a:p>
          <a:p>
            <a:pPr lvl="1">
              <a:spcBef>
                <a:spcPts val="0"/>
              </a:spcBef>
            </a:pPr>
            <a:r>
              <a:rPr lang="en-US" sz="1800" dirty="0"/>
              <a:t>Standard deviation of ratings </a:t>
            </a:r>
            <a:endParaRPr lang="en-US" sz="1800" dirty="0">
              <a:sym typeface="Courier New"/>
            </a:endParaRPr>
          </a:p>
          <a:p>
            <a:pPr marL="1066800" lvl="2" indent="-342900">
              <a:spcBef>
                <a:spcPts val="0"/>
              </a:spcBef>
              <a:buSzPts val="1800"/>
              <a:buFont typeface="Lato"/>
              <a:buChar char="●"/>
            </a:pPr>
            <a:endParaRPr lang="en-US" sz="1800" dirty="0"/>
          </a:p>
          <a:p>
            <a:endParaRPr lang="en-US" dirty="0"/>
          </a:p>
        </p:txBody>
      </p:sp>
    </p:spTree>
    <p:extLst>
      <p:ext uri="{BB962C8B-B14F-4D97-AF65-F5344CB8AC3E}">
        <p14:creationId xmlns:p14="http://schemas.microsoft.com/office/powerpoint/2010/main" val="1019329542"/>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1046</TotalTime>
  <Words>6781</Words>
  <Application>Microsoft Office PowerPoint</Application>
  <PresentationFormat>On-screen Show (16:9)</PresentationFormat>
  <Paragraphs>425</Paragraphs>
  <Slides>62</Slides>
  <Notes>48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62</vt:i4>
      </vt:variant>
    </vt:vector>
  </HeadingPairs>
  <TitlesOfParts>
    <vt:vector size="73" baseType="lpstr">
      <vt:lpstr>Arial</vt:lpstr>
      <vt:lpstr>Georgia</vt:lpstr>
      <vt:lpstr>Gill Sans MT</vt:lpstr>
      <vt:lpstr>Lato</vt:lpstr>
      <vt:lpstr>Wingdings</vt:lpstr>
      <vt:lpstr>Times New Roman</vt:lpstr>
      <vt:lpstr>Raleway</vt:lpstr>
      <vt:lpstr>Cambria Math</vt:lpstr>
      <vt:lpstr>Lucida Calligraphy</vt:lpstr>
      <vt:lpstr>Streamline</vt:lpstr>
      <vt:lpstr>Simple Light</vt:lpstr>
      <vt:lpstr>Summary of Fake Reviews Method</vt:lpstr>
      <vt:lpstr>Problem</vt:lpstr>
      <vt:lpstr>Can you Spot the fake reviews about Sydney restaurants?</vt:lpstr>
      <vt:lpstr>Can you Spot the fake reviews about Sydney restaurants?</vt:lpstr>
      <vt:lpstr>Fake Review Detection</vt:lpstr>
      <vt:lpstr>Fake Review Detection written by human  </vt:lpstr>
      <vt:lpstr>Extracting Features</vt:lpstr>
      <vt:lpstr>Extracting Features</vt:lpstr>
      <vt:lpstr>PowerPoint Presentation</vt:lpstr>
      <vt:lpstr>FAKE Review Detection                  </vt:lpstr>
      <vt:lpstr>Observations</vt:lpstr>
      <vt:lpstr>Challenge in DataSet</vt:lpstr>
      <vt:lpstr>IBM Watson</vt:lpstr>
      <vt:lpstr>Fake review detectors </vt:lpstr>
      <vt:lpstr>AI Generated Fake Reviews</vt:lpstr>
      <vt:lpstr>AI generated fake reviews (Hovy)</vt:lpstr>
      <vt:lpstr>AI generated fake reviews (Yao et al. )</vt:lpstr>
      <vt:lpstr>RNN- as a Text Generative Model</vt:lpstr>
      <vt:lpstr>Problem – Attack Methodology</vt:lpstr>
      <vt:lpstr>AI generated fake reviews (Juuti et al. ) </vt:lpstr>
      <vt:lpstr>AI generated fake reviews (Juuti et al. )</vt:lpstr>
      <vt:lpstr>Sample of Data</vt:lpstr>
      <vt:lpstr>AI generated fake reviews (Juuti et al. )</vt:lpstr>
      <vt:lpstr>Detecting Deceptive Reviews using GAN</vt:lpstr>
      <vt:lpstr>PowerPoint Presentation</vt:lpstr>
      <vt:lpstr>PowerPoint Presentation</vt:lpstr>
      <vt:lpstr>Preliminary Idea.</vt:lpstr>
      <vt:lpstr>PowerPoint Presentation</vt:lpstr>
      <vt:lpstr>PowerPoint Presentation</vt:lpstr>
      <vt:lpstr>PowerPoint Presentation</vt:lpstr>
      <vt:lpstr>PowerPoint Presentation</vt:lpstr>
      <vt:lpstr>Refrences</vt:lpstr>
      <vt:lpstr>Challenge</vt:lpstr>
      <vt:lpstr>Formulation of problem</vt:lpstr>
      <vt:lpstr>PowerPoint Presentation</vt:lpstr>
      <vt:lpstr>Policy Gradients</vt:lpstr>
      <vt:lpstr>Policy Gradients</vt:lpstr>
      <vt:lpstr>Reinforcment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Issue ith RL-based methods</vt:lpstr>
      <vt:lpstr>Weakness SeqGAN</vt:lpstr>
      <vt:lpstr>LeakGAN</vt:lpstr>
      <vt:lpstr>PowerPoint Presentation</vt:lpstr>
      <vt:lpstr>PowerPoint Presentation</vt:lpstr>
      <vt:lpstr>PowerPoint Presentation</vt:lpstr>
      <vt:lpstr>PowerPoint Presentation</vt:lpstr>
      <vt:lpstr>Metrics</vt:lpstr>
      <vt:lpstr>PowerPoint Presentation</vt:lpstr>
      <vt:lpstr>PowerPoint Presentation</vt:lpstr>
      <vt:lpstr>Toward Controlled Generation  of Text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Summary of Fake Reviews Method</dc:title>
  <dc:creator>x1</dc:creator>
  <cp:lastModifiedBy>farnaz tahmasebian</cp:lastModifiedBy>
  <cp:revision>37</cp:revision>
  <dcterms:modified xsi:type="dcterms:W3CDTF">2019-05-09T16:50:20Z</dcterms:modified>
</cp:coreProperties>
</file>